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9144000" cy="5143500" type="screen16x9"/>
  <p:notesSz cx="6858000" cy="9144000"/>
  <p:embeddedFontLst>
    <p:embeddedFont>
      <p:font typeface="Merriweather" panose="020B0604020202020204" charset="0"/>
      <p:regular r:id="rId25"/>
      <p:bold r:id="rId26"/>
      <p:italic r:id="rId27"/>
      <p:boldItalic r:id="rId28"/>
    </p:embeddedFont>
    <p:embeddedFont>
      <p:font typeface="Proxima Nova" panose="020B0604020202020204" charset="0"/>
      <p:regular r:id="rId29"/>
      <p:bold r:id="rId30"/>
      <p:italic r:id="rId31"/>
      <p:boldItalic r:id="rId32"/>
    </p:embeddedFont>
    <p:embeddedFont>
      <p:font typeface="Roboto"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d075df4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2d075df4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2d075df4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2d075df4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2d075df4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2d075df4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2d075e0a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2d075e0a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2d075e0a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2d075e0a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2d075e0a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2d075e0a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2f582bef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2f582be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2f582bef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2f582bef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2e9e55d81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2e9e55d81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2e9e55d81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2e9e55d81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2d9fa0bd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2d9fa0bd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2e9e55d81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2e9e55d81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3092d3a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3092d3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3092d3a1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3092d3a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82e9e55d8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82e9e55d8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2e9e55d8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2e9e55d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2e9e55d81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2e9e55d81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2e9e55d8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2e9e55d8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82e9e55d81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2e9e55d81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2e9e55d81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2e9e55d81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2e9e55d81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2e9e55d81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Strategic_plann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hyperlink" Target="https://en.wikipedia.org/wiki/Busines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1.gi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jpg"/><Relationship Id="rId5" Type="http://schemas.openxmlformats.org/officeDocument/2006/relationships/image" Target="../media/image13.gif"/><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2159350"/>
            <a:ext cx="8123100" cy="102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Farmer’s Friend			</a:t>
            </a:r>
            <a:endParaRPr/>
          </a:p>
        </p:txBody>
      </p:sp>
      <p:sp>
        <p:nvSpPr>
          <p:cNvPr id="60" name="Google Shape;60;p13"/>
          <p:cNvSpPr txBox="1">
            <a:spLocks noGrp="1"/>
          </p:cNvSpPr>
          <p:nvPr>
            <p:ph type="subTitle" idx="1"/>
          </p:nvPr>
        </p:nvSpPr>
        <p:spPr>
          <a:xfrm>
            <a:off x="510450" y="3182343"/>
            <a:ext cx="8123100" cy="15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Group : B2-17</a:t>
            </a:r>
            <a:endParaRPr sz="1500" dirty="0"/>
          </a:p>
          <a:p>
            <a:pPr marL="0" lvl="0" indent="0" algn="l" rtl="0">
              <a:spcBef>
                <a:spcPts val="0"/>
              </a:spcBef>
              <a:spcAft>
                <a:spcPts val="0"/>
              </a:spcAft>
              <a:buNone/>
            </a:pPr>
            <a:r>
              <a:rPr lang="en" sz="1500" dirty="0"/>
              <a:t>Group Members : EDM17B041-</a:t>
            </a:r>
            <a:r>
              <a:rPr lang="en-US" sz="1500" dirty="0"/>
              <a:t>RAJAT</a:t>
            </a:r>
            <a:r>
              <a:rPr lang="en" sz="1500" dirty="0"/>
              <a:t>, EVD17I009-</a:t>
            </a:r>
            <a:r>
              <a:rPr lang="en-US" sz="1500" dirty="0"/>
              <a:t>RANJAN</a:t>
            </a:r>
            <a:endParaRPr sz="200" dirty="0">
              <a:solidFill>
                <a:srgbClr val="666666"/>
              </a:solidFill>
              <a:latin typeface="Arial"/>
              <a:ea typeface="Arial"/>
              <a:cs typeface="Arial"/>
              <a:sym typeface="Arial"/>
            </a:endParaRPr>
          </a:p>
          <a:p>
            <a:pPr marL="0" lvl="0" indent="0" algn="l" rtl="0">
              <a:spcBef>
                <a:spcPts val="0"/>
              </a:spcBef>
              <a:spcAft>
                <a:spcPts val="0"/>
              </a:spcAft>
              <a:buNone/>
            </a:pPr>
            <a:endParaRPr dirty="0"/>
          </a:p>
        </p:txBody>
      </p:sp>
      <p:pic>
        <p:nvPicPr>
          <p:cNvPr id="61" name="Google Shape;61;p13"/>
          <p:cNvPicPr preferRelativeResize="0"/>
          <p:nvPr/>
        </p:nvPicPr>
        <p:blipFill>
          <a:blip r:embed="rId3">
            <a:alphaModFix/>
          </a:blip>
          <a:stretch>
            <a:fillRect/>
          </a:stretch>
        </p:blipFill>
        <p:spPr>
          <a:xfrm>
            <a:off x="4831725" y="2670650"/>
            <a:ext cx="1634799" cy="253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3">
            <a:alphaModFix/>
          </a:blip>
          <a:srcRect l="9116" t="1962" r="8680" b="2772"/>
          <a:stretch/>
        </p:blipFill>
        <p:spPr>
          <a:xfrm>
            <a:off x="1644582" y="49619"/>
            <a:ext cx="7100453" cy="5143500"/>
          </a:xfrm>
          <a:prstGeom prst="rect">
            <a:avLst/>
          </a:prstGeom>
          <a:noFill/>
          <a:ln>
            <a:noFill/>
          </a:ln>
        </p:spPr>
      </p:pic>
      <p:sp>
        <p:nvSpPr>
          <p:cNvPr id="3" name="TextBox 2">
            <a:extLst>
              <a:ext uri="{FF2B5EF4-FFF2-40B4-BE49-F238E27FC236}">
                <a16:creationId xmlns:a16="http://schemas.microsoft.com/office/drawing/2014/main" id="{658BF80B-3B5A-4ED3-829B-CAFDBEF71E4D}"/>
              </a:ext>
            </a:extLst>
          </p:cNvPr>
          <p:cNvSpPr txBox="1"/>
          <p:nvPr/>
        </p:nvSpPr>
        <p:spPr>
          <a:xfrm>
            <a:off x="120502" y="311888"/>
            <a:ext cx="283535" cy="4031873"/>
          </a:xfrm>
          <a:prstGeom prst="rect">
            <a:avLst/>
          </a:prstGeom>
          <a:noFill/>
        </p:spPr>
        <p:txBody>
          <a:bodyPr wrap="square" rtlCol="0">
            <a:spAutoFit/>
          </a:bodyPr>
          <a:lstStyle/>
          <a:p>
            <a:r>
              <a:rPr lang="en-US" sz="3200" dirty="0">
                <a:solidFill>
                  <a:srgbClr val="FF0000"/>
                </a:solidFill>
              </a:rPr>
              <a:t>B</a:t>
            </a:r>
          </a:p>
          <a:p>
            <a:r>
              <a:rPr lang="en-US" sz="3200" dirty="0">
                <a:solidFill>
                  <a:srgbClr val="FF0000"/>
                </a:solidFill>
              </a:rPr>
              <a:t>U</a:t>
            </a:r>
          </a:p>
          <a:p>
            <a:r>
              <a:rPr lang="en-US" sz="3200" dirty="0">
                <a:solidFill>
                  <a:srgbClr val="FF0000"/>
                </a:solidFill>
              </a:rPr>
              <a:t>S</a:t>
            </a:r>
          </a:p>
          <a:p>
            <a:r>
              <a:rPr lang="en-US" sz="3200" dirty="0">
                <a:solidFill>
                  <a:srgbClr val="FF0000"/>
                </a:solidFill>
              </a:rPr>
              <a:t>I</a:t>
            </a:r>
          </a:p>
          <a:p>
            <a:r>
              <a:rPr lang="en-US" sz="3200" dirty="0">
                <a:solidFill>
                  <a:srgbClr val="FF0000"/>
                </a:solidFill>
              </a:rPr>
              <a:t>N</a:t>
            </a:r>
          </a:p>
          <a:p>
            <a:r>
              <a:rPr lang="en-US" sz="3200" dirty="0">
                <a:solidFill>
                  <a:srgbClr val="FF0000"/>
                </a:solidFill>
              </a:rPr>
              <a:t>E</a:t>
            </a:r>
          </a:p>
          <a:p>
            <a:r>
              <a:rPr lang="en-US" sz="3200" dirty="0">
                <a:solidFill>
                  <a:srgbClr val="FF0000"/>
                </a:solidFill>
              </a:rPr>
              <a:t>S</a:t>
            </a:r>
          </a:p>
          <a:p>
            <a:r>
              <a:rPr lang="en-US" sz="3200" dirty="0">
                <a:solidFill>
                  <a:srgbClr val="FF0000"/>
                </a:solidFill>
              </a:rPr>
              <a:t>S</a:t>
            </a:r>
          </a:p>
        </p:txBody>
      </p:sp>
      <p:sp>
        <p:nvSpPr>
          <p:cNvPr id="4" name="TextBox 3">
            <a:extLst>
              <a:ext uri="{FF2B5EF4-FFF2-40B4-BE49-F238E27FC236}">
                <a16:creationId xmlns:a16="http://schemas.microsoft.com/office/drawing/2014/main" id="{5BE58777-051B-49D1-AF4E-A94F6D87F0F1}"/>
              </a:ext>
            </a:extLst>
          </p:cNvPr>
          <p:cNvSpPr txBox="1"/>
          <p:nvPr/>
        </p:nvSpPr>
        <p:spPr>
          <a:xfrm>
            <a:off x="676978" y="375683"/>
            <a:ext cx="347331" cy="3754874"/>
          </a:xfrm>
          <a:prstGeom prst="rect">
            <a:avLst/>
          </a:prstGeom>
          <a:noFill/>
        </p:spPr>
        <p:txBody>
          <a:bodyPr wrap="square" rtlCol="0">
            <a:spAutoFit/>
          </a:bodyPr>
          <a:lstStyle/>
          <a:p>
            <a:endParaRPr lang="en-US" dirty="0"/>
          </a:p>
          <a:p>
            <a:r>
              <a:rPr lang="en-US" sz="2800" dirty="0"/>
              <a:t>M</a:t>
            </a:r>
          </a:p>
          <a:p>
            <a:r>
              <a:rPr lang="en-US" sz="2800" dirty="0"/>
              <a:t>O</a:t>
            </a:r>
          </a:p>
          <a:p>
            <a:r>
              <a:rPr lang="en-US" sz="2800" dirty="0"/>
              <a:t>D</a:t>
            </a:r>
          </a:p>
          <a:p>
            <a:r>
              <a:rPr lang="en-US" sz="2800" dirty="0"/>
              <a:t>E</a:t>
            </a:r>
          </a:p>
          <a:p>
            <a:r>
              <a:rPr lang="en-US" sz="2800" dirty="0"/>
              <a:t>L</a:t>
            </a:r>
          </a:p>
          <a:p>
            <a:r>
              <a:rPr lang="en-US" sz="2800" dirty="0"/>
              <a:t>I</a:t>
            </a:r>
          </a:p>
          <a:p>
            <a:r>
              <a:rPr lang="en-US" sz="2800" dirty="0"/>
              <a:t>N</a:t>
            </a:r>
          </a:p>
          <a:p>
            <a:r>
              <a:rPr lang="en-US" sz="2800" dirty="0"/>
              <a:t>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5"/>
          <p:cNvPicPr preferRelativeResize="0"/>
          <p:nvPr/>
        </p:nvPicPr>
        <p:blipFill rotWithShape="1">
          <a:blip r:embed="rId3">
            <a:alphaModFix/>
          </a:blip>
          <a:srcRect l="524" r="524"/>
          <a:stretch/>
        </p:blipFill>
        <p:spPr>
          <a:xfrm>
            <a:off x="962850" y="0"/>
            <a:ext cx="7091808" cy="5143500"/>
          </a:xfrm>
          <a:prstGeom prst="rect">
            <a:avLst/>
          </a:prstGeom>
          <a:noFill/>
          <a:ln>
            <a:noFill/>
          </a:ln>
        </p:spPr>
      </p:pic>
      <p:sp>
        <p:nvSpPr>
          <p:cNvPr id="166" name="Google Shape;166;p25"/>
          <p:cNvSpPr txBox="1">
            <a:spLocks noGrp="1"/>
          </p:cNvSpPr>
          <p:nvPr>
            <p:ph type="title"/>
          </p:nvPr>
        </p:nvSpPr>
        <p:spPr>
          <a:xfrm>
            <a:off x="391375" y="2645100"/>
            <a:ext cx="2649900" cy="14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highlight>
                  <a:srgbClr val="F4CCCC"/>
                </a:highlight>
              </a:rPr>
              <a:t>Value Proposition</a:t>
            </a:r>
            <a:endParaRPr sz="3000" b="1">
              <a:highlight>
                <a:srgbClr val="F4CCCC"/>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6"/>
          <p:cNvPicPr preferRelativeResize="0"/>
          <p:nvPr/>
        </p:nvPicPr>
        <p:blipFill rotWithShape="1">
          <a:blip r:embed="rId3">
            <a:alphaModFix/>
          </a:blip>
          <a:srcRect l="6233" r="6338" b="3260"/>
          <a:stretch/>
        </p:blipFill>
        <p:spPr>
          <a:xfrm>
            <a:off x="879075" y="0"/>
            <a:ext cx="7385845"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rotWithShape="1">
          <a:blip r:embed="rId3">
            <a:alphaModFix/>
          </a:blip>
          <a:srcRect t="387" b="377"/>
          <a:stretch/>
        </p:blipFill>
        <p:spPr>
          <a:xfrm>
            <a:off x="111550" y="0"/>
            <a:ext cx="8887501" cy="5143500"/>
          </a:xfrm>
          <a:prstGeom prst="rect">
            <a:avLst/>
          </a:prstGeom>
          <a:noFill/>
          <a:ln>
            <a:noFill/>
          </a:ln>
        </p:spPr>
      </p:pic>
      <p:sp>
        <p:nvSpPr>
          <p:cNvPr id="177" name="Google Shape;177;p27"/>
          <p:cNvSpPr txBox="1"/>
          <p:nvPr/>
        </p:nvSpPr>
        <p:spPr>
          <a:xfrm>
            <a:off x="3111088" y="-89600"/>
            <a:ext cx="2952000" cy="1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latin typeface="Proxima Nova"/>
                <a:ea typeface="Proxima Nova"/>
                <a:cs typeface="Proxima Nova"/>
                <a:sym typeface="Proxima Nova"/>
              </a:rPr>
              <a:t>Value Proposition</a:t>
            </a:r>
            <a:endParaRPr sz="2000" b="1">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8"/>
          <p:cNvPicPr preferRelativeResize="0"/>
          <p:nvPr/>
        </p:nvPicPr>
        <p:blipFill>
          <a:blip r:embed="rId3">
            <a:alphaModFix/>
          </a:blip>
          <a:stretch>
            <a:fillRect/>
          </a:stretch>
        </p:blipFill>
        <p:spPr>
          <a:xfrm>
            <a:off x="1821246" y="0"/>
            <a:ext cx="6739759" cy="5143500"/>
          </a:xfrm>
          <a:prstGeom prst="rect">
            <a:avLst/>
          </a:prstGeom>
          <a:noFill/>
          <a:ln>
            <a:noFill/>
          </a:ln>
        </p:spPr>
      </p:pic>
      <p:sp>
        <p:nvSpPr>
          <p:cNvPr id="183" name="Google Shape;183;p28"/>
          <p:cNvSpPr txBox="1"/>
          <p:nvPr/>
        </p:nvSpPr>
        <p:spPr>
          <a:xfrm>
            <a:off x="105675" y="92950"/>
            <a:ext cx="3594300" cy="14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Farmer’s Friend</a:t>
            </a:r>
            <a:endParaRPr sz="900">
              <a:highlight>
                <a:srgbClr val="FFFFFF"/>
              </a:highlight>
              <a:latin typeface="Proxima Nova"/>
              <a:ea typeface="Proxima Nova"/>
              <a:cs typeface="Proxima Nova"/>
              <a:sym typeface="Proxima Nova"/>
            </a:endParaRPr>
          </a:p>
          <a:p>
            <a:pPr marL="0" lvl="0" indent="0" algn="l" rtl="0">
              <a:spcBef>
                <a:spcPts val="0"/>
              </a:spcBef>
              <a:spcAft>
                <a:spcPts val="0"/>
              </a:spcAft>
              <a:buNone/>
            </a:pPr>
            <a:r>
              <a:rPr lang="en" sz="2400" b="1">
                <a:highlight>
                  <a:srgbClr val="F4CCCC"/>
                </a:highlight>
                <a:latin typeface="Proxima Nova"/>
                <a:ea typeface="Proxima Nova"/>
                <a:cs typeface="Proxima Nova"/>
                <a:sym typeface="Proxima Nova"/>
              </a:rPr>
              <a:t>REVENUE MODEL</a:t>
            </a:r>
            <a:endParaRPr sz="2400" b="1">
              <a:highlight>
                <a:srgbClr val="F4CCCC"/>
              </a:highlight>
              <a:latin typeface="Proxima Nova"/>
              <a:ea typeface="Proxima Nova"/>
              <a:cs typeface="Proxima Nova"/>
              <a:sym typeface="Proxima Nova"/>
            </a:endParaRPr>
          </a:p>
          <a:p>
            <a:pPr marL="0" lvl="0" indent="0" algn="l" rtl="0">
              <a:spcBef>
                <a:spcPts val="0"/>
              </a:spcBef>
              <a:spcAft>
                <a:spcPts val="0"/>
              </a:spcAft>
              <a:buNone/>
            </a:pPr>
            <a:r>
              <a:rPr lang="en" sz="1200">
                <a:highlight>
                  <a:srgbClr val="FFFFFF"/>
                </a:highlight>
                <a:latin typeface="Proxima Nova"/>
                <a:ea typeface="Proxima Nova"/>
                <a:cs typeface="Proxima Nova"/>
                <a:sym typeface="Proxima Nova"/>
              </a:rPr>
              <a:t>Plan</a:t>
            </a:r>
            <a:endParaRPr sz="1200">
              <a:highlight>
                <a:srgbClr val="FFFFFF"/>
              </a:highlight>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9"/>
          <p:cNvPicPr preferRelativeResize="0"/>
          <p:nvPr/>
        </p:nvPicPr>
        <p:blipFill rotWithShape="1">
          <a:blip r:embed="rId3">
            <a:alphaModFix/>
          </a:blip>
          <a:srcRect/>
          <a:stretch/>
        </p:blipFill>
        <p:spPr>
          <a:xfrm>
            <a:off x="1761925" y="0"/>
            <a:ext cx="5374162" cy="5143499"/>
          </a:xfrm>
          <a:prstGeom prst="rect">
            <a:avLst/>
          </a:prstGeom>
          <a:noFill/>
          <a:ln>
            <a:noFill/>
          </a:ln>
        </p:spPr>
      </p:pic>
      <p:sp>
        <p:nvSpPr>
          <p:cNvPr id="189" name="Google Shape;189;p29"/>
          <p:cNvSpPr txBox="1"/>
          <p:nvPr/>
        </p:nvSpPr>
        <p:spPr>
          <a:xfrm>
            <a:off x="55925" y="-103450"/>
            <a:ext cx="4572000" cy="9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Proxima Nova"/>
                <a:ea typeface="Proxima Nova"/>
                <a:cs typeface="Proxima Nova"/>
                <a:sym typeface="Proxima Nova"/>
              </a:rPr>
              <a:t>All being said, These are our</a:t>
            </a:r>
            <a:r>
              <a:rPr lang="en" sz="1600" b="1">
                <a:latin typeface="Proxima Nova"/>
                <a:ea typeface="Proxima Nova"/>
                <a:cs typeface="Proxima Nova"/>
                <a:sym typeface="Proxima Nova"/>
              </a:rPr>
              <a:t> </a:t>
            </a:r>
            <a:endParaRPr sz="1600" b="1">
              <a:latin typeface="Proxima Nova"/>
              <a:ea typeface="Proxima Nova"/>
              <a:cs typeface="Proxima Nova"/>
              <a:sym typeface="Proxima Nova"/>
            </a:endParaRPr>
          </a:p>
          <a:p>
            <a:pPr marL="0" lvl="0" indent="0" algn="l" rtl="0">
              <a:spcBef>
                <a:spcPts val="0"/>
              </a:spcBef>
              <a:spcAft>
                <a:spcPts val="0"/>
              </a:spcAft>
              <a:buNone/>
            </a:pPr>
            <a:r>
              <a:rPr lang="en" sz="2400" b="1">
                <a:highlight>
                  <a:srgbClr val="F4CCCC"/>
                </a:highlight>
                <a:latin typeface="Proxima Nova"/>
                <a:ea typeface="Proxima Nova"/>
                <a:cs typeface="Proxima Nova"/>
                <a:sym typeface="Proxima Nova"/>
              </a:rPr>
              <a:t>KEY DIFFERENTIATORS</a:t>
            </a:r>
            <a:r>
              <a:rPr lang="en" sz="1600" b="1">
                <a:highlight>
                  <a:srgbClr val="FFF2CC"/>
                </a:highlight>
                <a:latin typeface="Proxima Nova"/>
                <a:ea typeface="Proxima Nova"/>
                <a:cs typeface="Proxima Nova"/>
                <a:sym typeface="Proxima Nova"/>
              </a:rPr>
              <a:t> </a:t>
            </a:r>
            <a:endParaRPr sz="1600" b="1">
              <a:highlight>
                <a:srgbClr val="FFF2CC"/>
              </a:highlight>
              <a:latin typeface="Proxima Nova"/>
              <a:ea typeface="Proxima Nova"/>
              <a:cs typeface="Proxima Nova"/>
              <a:sym typeface="Proxima Nova"/>
            </a:endParaRPr>
          </a:p>
          <a:p>
            <a:pPr marL="0" lvl="0" indent="0" algn="l" rtl="0">
              <a:spcBef>
                <a:spcPts val="0"/>
              </a:spcBef>
              <a:spcAft>
                <a:spcPts val="0"/>
              </a:spcAft>
              <a:buNone/>
            </a:pPr>
            <a:r>
              <a:rPr lang="en" sz="1100">
                <a:latin typeface="Proxima Nova"/>
                <a:ea typeface="Proxima Nova"/>
                <a:cs typeface="Proxima Nova"/>
                <a:sym typeface="Proxima Nova"/>
              </a:rPr>
              <a:t>That set us apart from the competition.</a:t>
            </a:r>
            <a:endParaRPr sz="11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50" y="183325"/>
            <a:ext cx="2861400" cy="16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00000"/>
                </a:solidFill>
                <a:highlight>
                  <a:srgbClr val="FFFFFF"/>
                </a:highlight>
              </a:rPr>
              <a:t>Farmer’s Friend</a:t>
            </a:r>
            <a:endParaRPr sz="1100">
              <a:solidFill>
                <a:srgbClr val="000000"/>
              </a:solidFill>
              <a:highlight>
                <a:srgbClr val="FFFFFF"/>
              </a:highlight>
            </a:endParaRPr>
          </a:p>
          <a:p>
            <a:pPr marL="0" lvl="0" indent="0" algn="l" rtl="0">
              <a:spcBef>
                <a:spcPts val="0"/>
              </a:spcBef>
              <a:spcAft>
                <a:spcPts val="0"/>
              </a:spcAft>
              <a:buNone/>
            </a:pPr>
            <a:r>
              <a:rPr lang="en" sz="2400" b="1">
                <a:solidFill>
                  <a:srgbClr val="000000"/>
                </a:solidFill>
                <a:highlight>
                  <a:srgbClr val="F4CCCC"/>
                </a:highlight>
              </a:rPr>
              <a:t>Product Cost Estimation</a:t>
            </a:r>
            <a:endParaRPr sz="2400" b="1">
              <a:solidFill>
                <a:srgbClr val="000000"/>
              </a:solidFill>
              <a:highlight>
                <a:srgbClr val="F4CCCC"/>
              </a:highlight>
            </a:endParaRPr>
          </a:p>
          <a:p>
            <a:pPr marL="0" lvl="0" indent="0" algn="l" rtl="0">
              <a:spcBef>
                <a:spcPts val="0"/>
              </a:spcBef>
              <a:spcAft>
                <a:spcPts val="0"/>
              </a:spcAft>
              <a:buNone/>
            </a:pPr>
            <a:r>
              <a:rPr lang="en" sz="1100">
                <a:solidFill>
                  <a:srgbClr val="000000"/>
                </a:solidFill>
                <a:highlight>
                  <a:srgbClr val="FFFFFF"/>
                </a:highlight>
              </a:rPr>
              <a:t>sheet</a:t>
            </a:r>
            <a:endParaRPr sz="1100">
              <a:solidFill>
                <a:srgbClr val="000000"/>
              </a:solidFill>
              <a:highlight>
                <a:srgbClr val="FFFFFF"/>
              </a:highlight>
            </a:endParaRPr>
          </a:p>
          <a:p>
            <a:pPr marL="0" lvl="0" indent="0" algn="l" rtl="0">
              <a:spcBef>
                <a:spcPts val="0"/>
              </a:spcBef>
              <a:spcAft>
                <a:spcPts val="0"/>
              </a:spcAft>
              <a:buNone/>
            </a:pPr>
            <a:endParaRPr sz="2400" b="1">
              <a:solidFill>
                <a:srgbClr val="000000"/>
              </a:solidFill>
              <a:highlight>
                <a:srgbClr val="F4CCCC"/>
              </a:highlight>
            </a:endParaRPr>
          </a:p>
        </p:txBody>
      </p:sp>
      <p:pic>
        <p:nvPicPr>
          <p:cNvPr id="195" name="Google Shape;195;p30"/>
          <p:cNvPicPr preferRelativeResize="0"/>
          <p:nvPr/>
        </p:nvPicPr>
        <p:blipFill rotWithShape="1">
          <a:blip r:embed="rId3">
            <a:alphaModFix/>
          </a:blip>
          <a:srcRect b="1565"/>
          <a:stretch/>
        </p:blipFill>
        <p:spPr>
          <a:xfrm>
            <a:off x="2966050" y="0"/>
            <a:ext cx="6177949" cy="4479950"/>
          </a:xfrm>
          <a:prstGeom prst="rect">
            <a:avLst/>
          </a:prstGeom>
          <a:noFill/>
          <a:ln>
            <a:noFill/>
          </a:ln>
        </p:spPr>
      </p:pic>
      <p:sp>
        <p:nvSpPr>
          <p:cNvPr id="196" name="Google Shape;196;p30"/>
          <p:cNvSpPr txBox="1"/>
          <p:nvPr/>
        </p:nvSpPr>
        <p:spPr>
          <a:xfrm>
            <a:off x="6275600" y="4671050"/>
            <a:ext cx="2745600" cy="32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Proxima Nova"/>
                <a:ea typeface="Proxima Nova"/>
                <a:cs typeface="Proxima Nova"/>
                <a:sym typeface="Proxima Nova"/>
              </a:rPr>
              <a:t>Continued</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cxnSp>
        <p:nvCxnSpPr>
          <p:cNvPr id="197" name="Google Shape;197;p30"/>
          <p:cNvCxnSpPr/>
          <p:nvPr/>
        </p:nvCxnSpPr>
        <p:spPr>
          <a:xfrm>
            <a:off x="2861450" y="0"/>
            <a:ext cx="0" cy="51435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2926675" y="0"/>
            <a:ext cx="6217324" cy="4974125"/>
          </a:xfrm>
          <a:prstGeom prst="rect">
            <a:avLst/>
          </a:prstGeom>
          <a:noFill/>
          <a:ln>
            <a:noFill/>
          </a:ln>
        </p:spPr>
      </p:pic>
      <p:pic>
        <p:nvPicPr>
          <p:cNvPr id="203" name="Google Shape;203;p31"/>
          <p:cNvPicPr preferRelativeResize="0"/>
          <p:nvPr/>
        </p:nvPicPr>
        <p:blipFill rotWithShape="1">
          <a:blip r:embed="rId4">
            <a:alphaModFix/>
          </a:blip>
          <a:srcRect r="1642"/>
          <a:stretch/>
        </p:blipFill>
        <p:spPr>
          <a:xfrm>
            <a:off x="0" y="0"/>
            <a:ext cx="2754500" cy="2139400"/>
          </a:xfrm>
          <a:prstGeom prst="rect">
            <a:avLst/>
          </a:prstGeom>
          <a:noFill/>
          <a:ln>
            <a:noFill/>
          </a:ln>
        </p:spPr>
      </p:pic>
      <p:cxnSp>
        <p:nvCxnSpPr>
          <p:cNvPr id="204" name="Google Shape;204;p31"/>
          <p:cNvCxnSpPr/>
          <p:nvPr/>
        </p:nvCxnSpPr>
        <p:spPr>
          <a:xfrm flipH="1">
            <a:off x="2852450" y="-8925"/>
            <a:ext cx="9000" cy="51615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body" idx="1"/>
          </p:nvPr>
        </p:nvSpPr>
        <p:spPr>
          <a:xfrm>
            <a:off x="237000" y="250300"/>
            <a:ext cx="3684600" cy="47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000000"/>
                </a:solidFill>
                <a:highlight>
                  <a:srgbClr val="F4CCCC"/>
                </a:highlight>
              </a:rPr>
              <a:t>FIRM VALUE CHAIN ANALYSIS:</a:t>
            </a:r>
            <a:endParaRPr sz="2100" b="1">
              <a:solidFill>
                <a:srgbClr val="000000"/>
              </a:solidFill>
            </a:endParaRPr>
          </a:p>
          <a:p>
            <a:pPr marL="0" lvl="0" indent="0" algn="l" rtl="0">
              <a:spcBef>
                <a:spcPts val="1600"/>
              </a:spcBef>
              <a:spcAft>
                <a:spcPts val="0"/>
              </a:spcAft>
              <a:buNone/>
            </a:pPr>
            <a:r>
              <a:rPr lang="en" sz="1300">
                <a:solidFill>
                  <a:srgbClr val="000000"/>
                </a:solidFill>
                <a:highlight>
                  <a:srgbClr val="FFFFFF"/>
                </a:highlight>
                <a:latin typeface="Arial"/>
                <a:ea typeface="Arial"/>
                <a:cs typeface="Arial"/>
                <a:sym typeface="Arial"/>
              </a:rPr>
              <a:t>Value chain analysis is a strategy tool used to analyze internal firm activities. Value chain represents all the internal activities a firm engages in to produce goods and services. VC is formed of primary activities that add value to the final product directly and support activities that add value indirectly.</a:t>
            </a:r>
            <a:r>
              <a:rPr lang="en" sz="1300">
                <a:solidFill>
                  <a:srgbClr val="000000"/>
                </a:solidFill>
                <a:highlight>
                  <a:srgbClr val="FFFFFF"/>
                </a:highlight>
                <a:latin typeface="Roboto"/>
                <a:ea typeface="Roboto"/>
                <a:cs typeface="Roboto"/>
                <a:sym typeface="Roboto"/>
              </a:rPr>
              <a:t>Value chain analysis (VCA) is a process where a firm identifies its primary and support activities that add value to its final product and then analyze these activities to reduce costs or increase differentiation.Value chain represents the internal activities a firm engages in when transforming inputs into outputs.</a:t>
            </a:r>
            <a:endParaRPr sz="1300">
              <a:solidFill>
                <a:srgbClr val="000000"/>
              </a:solidFill>
              <a:highlight>
                <a:srgbClr val="FFFFFF"/>
              </a:highlight>
              <a:latin typeface="Roboto"/>
              <a:ea typeface="Roboto"/>
              <a:cs typeface="Roboto"/>
              <a:sym typeface="Roboto"/>
            </a:endParaRPr>
          </a:p>
          <a:p>
            <a:pPr marL="0" lvl="0" indent="0" algn="l" rtl="0">
              <a:spcBef>
                <a:spcPts val="1600"/>
              </a:spcBef>
              <a:spcAft>
                <a:spcPts val="1600"/>
              </a:spcAft>
              <a:buNone/>
            </a:pPr>
            <a:endParaRPr>
              <a:solidFill>
                <a:srgbClr val="000000"/>
              </a:solidFill>
            </a:endParaRPr>
          </a:p>
        </p:txBody>
      </p:sp>
      <p:pic>
        <p:nvPicPr>
          <p:cNvPr id="210" name="Google Shape;210;p32"/>
          <p:cNvPicPr preferRelativeResize="0"/>
          <p:nvPr/>
        </p:nvPicPr>
        <p:blipFill>
          <a:blip r:embed="rId3">
            <a:alphaModFix/>
          </a:blip>
          <a:stretch>
            <a:fillRect/>
          </a:stretch>
        </p:blipFill>
        <p:spPr>
          <a:xfrm>
            <a:off x="3851750" y="32675"/>
            <a:ext cx="5221151" cy="5092150"/>
          </a:xfrm>
          <a:prstGeom prst="rect">
            <a:avLst/>
          </a:prstGeom>
          <a:noFill/>
          <a:ln>
            <a:noFill/>
          </a:ln>
        </p:spPr>
      </p:pic>
      <p:sp>
        <p:nvSpPr>
          <p:cNvPr id="211" name="Google Shape;211;p32"/>
          <p:cNvSpPr/>
          <p:nvPr/>
        </p:nvSpPr>
        <p:spPr>
          <a:xfrm>
            <a:off x="4252075" y="2683175"/>
            <a:ext cx="534900" cy="133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434343"/>
                </a:solidFill>
                <a:highlight>
                  <a:srgbClr val="FFFFFF"/>
                </a:highlight>
              </a:rPr>
              <a:t>rover</a:t>
            </a:r>
            <a:endParaRPr sz="900" b="1">
              <a:solidFill>
                <a:srgbClr val="434343"/>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body" idx="1"/>
          </p:nvPr>
        </p:nvSpPr>
        <p:spPr>
          <a:xfrm>
            <a:off x="0" y="129275"/>
            <a:ext cx="3399300" cy="3600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200" b="1">
                <a:solidFill>
                  <a:srgbClr val="000000"/>
                </a:solidFill>
              </a:rPr>
              <a:t> </a:t>
            </a:r>
            <a:r>
              <a:rPr lang="en" sz="1900" b="1">
                <a:solidFill>
                  <a:srgbClr val="000000"/>
                </a:solidFill>
                <a:highlight>
                  <a:srgbClr val="F4CCCC"/>
                </a:highlight>
              </a:rPr>
              <a:t>FUTURE BUSINESS STRATEGY:</a:t>
            </a:r>
            <a:endParaRPr sz="1200" b="1">
              <a:solidFill>
                <a:srgbClr val="000000"/>
              </a:solidFill>
            </a:endParaRPr>
          </a:p>
          <a:p>
            <a:pPr marL="0" marR="0" lvl="0" indent="0" algn="l" rtl="0">
              <a:lnSpc>
                <a:spcPct val="115000"/>
              </a:lnSpc>
              <a:spcBef>
                <a:spcPts val="1600"/>
              </a:spcBef>
              <a:spcAft>
                <a:spcPts val="0"/>
              </a:spcAft>
              <a:buNone/>
            </a:pPr>
            <a:endParaRPr sz="1500" b="1">
              <a:solidFill>
                <a:srgbClr val="000000"/>
              </a:solidFill>
            </a:endParaRPr>
          </a:p>
          <a:p>
            <a:pPr marL="0" marR="0" lvl="0" indent="0" algn="l" rtl="0">
              <a:lnSpc>
                <a:spcPct val="115000"/>
              </a:lnSpc>
              <a:spcBef>
                <a:spcPts val="1600"/>
              </a:spcBef>
              <a:spcAft>
                <a:spcPts val="0"/>
              </a:spcAft>
              <a:buNone/>
            </a:pPr>
            <a:r>
              <a:rPr lang="en" sz="1500" b="1">
                <a:solidFill>
                  <a:srgbClr val="000000"/>
                </a:solidFill>
              </a:rPr>
              <a:t>To become a self sustained startup. </a:t>
            </a:r>
            <a:endParaRPr sz="1500" b="1">
              <a:solidFill>
                <a:srgbClr val="000000"/>
              </a:solidFill>
            </a:endParaRPr>
          </a:p>
          <a:p>
            <a:pPr marL="0" marR="0" lvl="0" indent="0" algn="l" rtl="0">
              <a:lnSpc>
                <a:spcPct val="115000"/>
              </a:lnSpc>
              <a:spcBef>
                <a:spcPts val="1600"/>
              </a:spcBef>
              <a:spcAft>
                <a:spcPts val="0"/>
              </a:spcAft>
              <a:buNone/>
            </a:pPr>
            <a:r>
              <a:rPr lang="en" sz="1500" b="1">
                <a:solidFill>
                  <a:srgbClr val="000000"/>
                </a:solidFill>
              </a:rPr>
              <a:t>To come up with multiple product variants to target large spectrum of customers including large, medium and small scale farmers.</a:t>
            </a:r>
            <a:r>
              <a:rPr lang="en" sz="1600">
                <a:solidFill>
                  <a:srgbClr val="000000"/>
                </a:solidFill>
                <a:highlight>
                  <a:srgbClr val="FFFFFF"/>
                </a:highlight>
                <a:latin typeface="Arial"/>
                <a:ea typeface="Arial"/>
                <a:cs typeface="Arial"/>
                <a:sym typeface="Arial"/>
              </a:rPr>
              <a:t> </a:t>
            </a:r>
            <a:endParaRPr sz="2000">
              <a:solidFill>
                <a:srgbClr val="000000"/>
              </a:solidFill>
              <a:latin typeface="Merriweather"/>
              <a:ea typeface="Merriweather"/>
              <a:cs typeface="Merriweather"/>
              <a:sym typeface="Merriweather"/>
            </a:endParaRPr>
          </a:p>
          <a:p>
            <a:pPr marL="0" lvl="0" indent="0" algn="l" rtl="0">
              <a:lnSpc>
                <a:spcPct val="100000"/>
              </a:lnSpc>
              <a:spcBef>
                <a:spcPts val="1600"/>
              </a:spcBef>
              <a:spcAft>
                <a:spcPts val="0"/>
              </a:spcAft>
              <a:buNone/>
            </a:pPr>
            <a:endParaRPr sz="1700">
              <a:solidFill>
                <a:srgbClr val="000000"/>
              </a:solidFill>
              <a:latin typeface="Merriweather"/>
              <a:ea typeface="Merriweather"/>
              <a:cs typeface="Merriweather"/>
              <a:sym typeface="Merriweather"/>
            </a:endParaRPr>
          </a:p>
          <a:p>
            <a:pPr marL="0" lvl="0" indent="0" algn="l" rtl="0">
              <a:spcBef>
                <a:spcPts val="0"/>
              </a:spcBef>
              <a:spcAft>
                <a:spcPts val="1600"/>
              </a:spcAft>
              <a:buNone/>
            </a:pPr>
            <a:endParaRPr sz="1200" b="1">
              <a:solidFill>
                <a:srgbClr val="000000"/>
              </a:solidFill>
            </a:endParaRPr>
          </a:p>
        </p:txBody>
      </p:sp>
      <p:pic>
        <p:nvPicPr>
          <p:cNvPr id="217" name="Google Shape;217;p33"/>
          <p:cNvPicPr preferRelativeResize="0"/>
          <p:nvPr/>
        </p:nvPicPr>
        <p:blipFill>
          <a:blip r:embed="rId3">
            <a:alphaModFix/>
          </a:blip>
          <a:stretch>
            <a:fillRect/>
          </a:stretch>
        </p:blipFill>
        <p:spPr>
          <a:xfrm>
            <a:off x="3527975" y="0"/>
            <a:ext cx="4599349" cy="50641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9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Problem Statement : </a:t>
            </a:r>
            <a:r>
              <a:rPr lang="en" sz="1500" b="1">
                <a:solidFill>
                  <a:srgbClr val="000000"/>
                </a:solidFill>
                <a:latin typeface="Arial"/>
                <a:ea typeface="Arial"/>
                <a:cs typeface="Arial"/>
                <a:sym typeface="Arial"/>
              </a:rPr>
              <a:t> Farmer Assisting System - Helping the farmers increase their crop quality and yield by minimising the use of pesticides in their farms. (SIH)</a:t>
            </a:r>
            <a:endParaRPr b="1"/>
          </a:p>
        </p:txBody>
      </p:sp>
      <p:sp>
        <p:nvSpPr>
          <p:cNvPr id="67" name="Google Shape;67;p14"/>
          <p:cNvSpPr txBox="1">
            <a:spLocks noGrp="1"/>
          </p:cNvSpPr>
          <p:nvPr>
            <p:ph type="body" idx="1"/>
          </p:nvPr>
        </p:nvSpPr>
        <p:spPr>
          <a:xfrm>
            <a:off x="242200" y="1471075"/>
            <a:ext cx="4260300" cy="31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u="sng">
                <a:solidFill>
                  <a:srgbClr val="000000"/>
                </a:solidFill>
                <a:latin typeface="Arial"/>
                <a:ea typeface="Arial"/>
                <a:cs typeface="Arial"/>
                <a:sym typeface="Arial"/>
              </a:rPr>
              <a:t>Our Product</a:t>
            </a:r>
            <a:r>
              <a:rPr lang="en" sz="1300" b="1" u="sng">
                <a:solidFill>
                  <a:srgbClr val="000000"/>
                </a:solidFill>
                <a:latin typeface="Arial"/>
                <a:ea typeface="Arial"/>
                <a:cs typeface="Arial"/>
                <a:sym typeface="Arial"/>
              </a:rPr>
              <a:t>:</a:t>
            </a:r>
            <a:r>
              <a:rPr lang="en" sz="1300" b="1">
                <a:solidFill>
                  <a:srgbClr val="000000"/>
                </a:solidFill>
                <a:latin typeface="Arial"/>
                <a:ea typeface="Arial"/>
                <a:cs typeface="Arial"/>
                <a:sym typeface="Arial"/>
              </a:rPr>
              <a:t>  </a:t>
            </a:r>
            <a:r>
              <a:rPr lang="en" sz="1500" b="1">
                <a:solidFill>
                  <a:srgbClr val="000000"/>
                </a:solidFill>
                <a:latin typeface="Arial"/>
                <a:ea typeface="Arial"/>
                <a:cs typeface="Arial"/>
                <a:sym typeface="Arial"/>
              </a:rPr>
              <a:t>Farmer’s Friend</a:t>
            </a:r>
            <a:endParaRPr sz="1500" b="1">
              <a:solidFill>
                <a:srgbClr val="000000"/>
              </a:solidFill>
              <a:latin typeface="Arial"/>
              <a:ea typeface="Arial"/>
              <a:cs typeface="Arial"/>
              <a:sym typeface="Arial"/>
            </a:endParaRPr>
          </a:p>
          <a:p>
            <a:pPr marL="0" lvl="0" indent="0" algn="l" rtl="0">
              <a:spcBef>
                <a:spcPts val="0"/>
              </a:spcBef>
              <a:spcAft>
                <a:spcPts val="0"/>
              </a:spcAft>
              <a:buNone/>
            </a:pPr>
            <a:endParaRPr sz="1300" b="1" u="sng">
              <a:solidFill>
                <a:srgbClr val="000000"/>
              </a:solidFill>
              <a:latin typeface="Arial"/>
              <a:ea typeface="Arial"/>
              <a:cs typeface="Arial"/>
              <a:sym typeface="Arial"/>
            </a:endParaRPr>
          </a:p>
          <a:p>
            <a:pPr marL="0" lvl="0" indent="0" algn="l" rtl="0">
              <a:spcBef>
                <a:spcPts val="0"/>
              </a:spcBef>
              <a:spcAft>
                <a:spcPts val="0"/>
              </a:spcAft>
              <a:buNone/>
            </a:pPr>
            <a:r>
              <a:rPr lang="en" sz="1300" b="1" u="sng">
                <a:solidFill>
                  <a:srgbClr val="000000"/>
                </a:solidFill>
                <a:latin typeface="Arial"/>
                <a:ea typeface="Arial"/>
                <a:cs typeface="Arial"/>
                <a:sym typeface="Arial"/>
              </a:rPr>
              <a:t>Introduction</a:t>
            </a:r>
            <a:r>
              <a:rPr lang="en" sz="1300">
                <a:solidFill>
                  <a:srgbClr val="000000"/>
                </a:solidFill>
                <a:latin typeface="Arial"/>
                <a:ea typeface="Arial"/>
                <a:cs typeface="Arial"/>
                <a:sym typeface="Arial"/>
              </a:rPr>
              <a:t> : Our product “Farmer’s Friend” is an </a:t>
            </a:r>
            <a:r>
              <a:rPr lang="en" sz="1300" b="1">
                <a:solidFill>
                  <a:srgbClr val="000000"/>
                </a:solidFill>
                <a:latin typeface="Arial"/>
                <a:ea typeface="Arial"/>
                <a:cs typeface="Arial"/>
                <a:sym typeface="Arial"/>
              </a:rPr>
              <a:t>autonomous ground vehicle </a:t>
            </a:r>
            <a:r>
              <a:rPr lang="en" sz="1300">
                <a:solidFill>
                  <a:srgbClr val="000000"/>
                </a:solidFill>
                <a:latin typeface="Arial"/>
                <a:ea typeface="Arial"/>
                <a:cs typeface="Arial"/>
                <a:sym typeface="Arial"/>
              </a:rPr>
              <a:t>(rover) designed to increase the quality and yield of crop (we are focusing mainly on </a:t>
            </a:r>
            <a:r>
              <a:rPr lang="en" sz="1300" b="1">
                <a:solidFill>
                  <a:srgbClr val="000000"/>
                </a:solidFill>
                <a:latin typeface="Arial"/>
                <a:ea typeface="Arial"/>
                <a:cs typeface="Arial"/>
                <a:sym typeface="Arial"/>
              </a:rPr>
              <a:t>Tomatoes</a:t>
            </a:r>
            <a:r>
              <a:rPr lang="en" sz="1300">
                <a:solidFill>
                  <a:srgbClr val="000000"/>
                </a:solidFill>
                <a:latin typeface="Arial"/>
                <a:ea typeface="Arial"/>
                <a:cs typeface="Arial"/>
                <a:sym typeface="Arial"/>
              </a:rPr>
              <a:t>) . It is amalgamation of software and hardware which will be used by the customers mainly farmers to detect pest attacks in their farms that will work on it’s own without any human intervention. We are using image processing techniques to differentiate between healthy and defected crops.</a:t>
            </a:r>
            <a:endParaRPr sz="1300">
              <a:solidFill>
                <a:srgbClr val="000000"/>
              </a:solidFill>
              <a:latin typeface="Arial"/>
              <a:ea typeface="Arial"/>
              <a:cs typeface="Arial"/>
              <a:sym typeface="Arial"/>
            </a:endParaRPr>
          </a:p>
          <a:p>
            <a:pPr marL="0" lvl="0" indent="0" algn="l" rtl="0">
              <a:spcBef>
                <a:spcPts val="0"/>
              </a:spcBef>
              <a:spcAft>
                <a:spcPts val="1600"/>
              </a:spcAft>
              <a:buNone/>
            </a:pPr>
            <a:endParaRPr sz="1900">
              <a:solidFill>
                <a:srgbClr val="000000"/>
              </a:solidFill>
            </a:endParaRPr>
          </a:p>
        </p:txBody>
      </p:sp>
      <p:sp>
        <p:nvSpPr>
          <p:cNvPr id="68" name="Google Shape;68;p14"/>
          <p:cNvSpPr txBox="1"/>
          <p:nvPr/>
        </p:nvSpPr>
        <p:spPr>
          <a:xfrm>
            <a:off x="4872000" y="1471075"/>
            <a:ext cx="3960300" cy="25530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None/>
            </a:pPr>
            <a:r>
              <a:rPr lang="en" sz="1500" b="1" u="sng"/>
              <a:t>Benefits </a:t>
            </a:r>
            <a:r>
              <a:rPr lang="en" sz="1500" b="1"/>
              <a:t>:-</a:t>
            </a:r>
            <a:r>
              <a:rPr lang="en" sz="1600" b="1"/>
              <a:t> </a:t>
            </a:r>
            <a:endParaRPr sz="1600" b="1"/>
          </a:p>
          <a:p>
            <a:pPr marL="457200" lvl="0" indent="-323850" algn="l" rtl="0">
              <a:lnSpc>
                <a:spcPct val="115000"/>
              </a:lnSpc>
              <a:spcBef>
                <a:spcPts val="0"/>
              </a:spcBef>
              <a:spcAft>
                <a:spcPts val="0"/>
              </a:spcAft>
              <a:buSzPts val="1500"/>
              <a:buChar char="●"/>
            </a:pPr>
            <a:r>
              <a:rPr lang="en" sz="1500"/>
              <a:t>Better crop quality : minimal use of pesticides that reduces the toxicity of crops - Healthy food, Healthy life .</a:t>
            </a:r>
            <a:endParaRPr sz="1500"/>
          </a:p>
          <a:p>
            <a:pPr marL="457200" lvl="0" indent="-323850" algn="l" rtl="0">
              <a:lnSpc>
                <a:spcPct val="115000"/>
              </a:lnSpc>
              <a:spcBef>
                <a:spcPts val="0"/>
              </a:spcBef>
              <a:spcAft>
                <a:spcPts val="0"/>
              </a:spcAft>
              <a:buSzPts val="1500"/>
              <a:buChar char="●"/>
            </a:pPr>
            <a:r>
              <a:rPr lang="en" sz="1500"/>
              <a:t>Reduction in soil degradation caused by excessive use of pesticides.</a:t>
            </a:r>
            <a:endParaRPr sz="1500"/>
          </a:p>
          <a:p>
            <a:pPr marL="457200" lvl="0" indent="-323850" algn="l" rtl="0">
              <a:lnSpc>
                <a:spcPct val="115000"/>
              </a:lnSpc>
              <a:spcBef>
                <a:spcPts val="0"/>
              </a:spcBef>
              <a:spcAft>
                <a:spcPts val="0"/>
              </a:spcAft>
              <a:buSzPts val="1500"/>
              <a:buChar char="●"/>
            </a:pPr>
            <a:r>
              <a:rPr lang="en" sz="1500"/>
              <a:t>Reduces labour cost.</a:t>
            </a:r>
            <a:endParaRPr sz="1500"/>
          </a:p>
          <a:p>
            <a:pPr marL="457200" lvl="0" indent="-323850" algn="l" rtl="0">
              <a:lnSpc>
                <a:spcPct val="115000"/>
              </a:lnSpc>
              <a:spcBef>
                <a:spcPts val="0"/>
              </a:spcBef>
              <a:spcAft>
                <a:spcPts val="0"/>
              </a:spcAft>
              <a:buSzPts val="1500"/>
              <a:buChar char="●"/>
            </a:pPr>
            <a:r>
              <a:rPr lang="en" sz="1500"/>
              <a:t>Early pest detection - Pest attacks can be detected at very initial stages.</a:t>
            </a:r>
            <a:endParaRPr sz="1500"/>
          </a:p>
          <a:p>
            <a:pPr marL="457200" lvl="0" indent="0" algn="l" rtl="0">
              <a:lnSpc>
                <a:spcPct val="115000"/>
              </a:lnSpc>
              <a:spcBef>
                <a:spcPts val="0"/>
              </a:spcBef>
              <a:spcAft>
                <a:spcPts val="0"/>
              </a:spcAft>
              <a:buNone/>
            </a:pP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body" idx="1"/>
          </p:nvPr>
        </p:nvSpPr>
        <p:spPr>
          <a:xfrm>
            <a:off x="311700" y="170000"/>
            <a:ext cx="2177100" cy="47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highlight>
                  <a:srgbClr val="F4CCCC"/>
                </a:highlight>
              </a:rPr>
              <a:t>SWOT ANALYSIS:</a:t>
            </a:r>
            <a:endParaRPr sz="700" b="1">
              <a:solidFill>
                <a:srgbClr val="000000"/>
              </a:solidFill>
            </a:endParaRPr>
          </a:p>
          <a:p>
            <a:pPr marL="0" lvl="0" indent="0" algn="l" rtl="0">
              <a:spcBef>
                <a:spcPts val="1600"/>
              </a:spcBef>
              <a:spcAft>
                <a:spcPts val="0"/>
              </a:spcAft>
              <a:buNone/>
            </a:pPr>
            <a:r>
              <a:rPr lang="en" sz="1000" b="1">
                <a:solidFill>
                  <a:srgbClr val="000000"/>
                </a:solidFill>
                <a:highlight>
                  <a:srgbClr val="FFFFFF"/>
                </a:highlight>
                <a:latin typeface="Arial"/>
                <a:ea typeface="Arial"/>
                <a:cs typeface="Arial"/>
                <a:sym typeface="Arial"/>
              </a:rPr>
              <a:t>SWOT analysis</a:t>
            </a:r>
            <a:r>
              <a:rPr lang="en" sz="1000">
                <a:solidFill>
                  <a:srgbClr val="000000"/>
                </a:solidFill>
                <a:highlight>
                  <a:srgbClr val="FFFFFF"/>
                </a:highlight>
                <a:latin typeface="Arial"/>
                <a:ea typeface="Arial"/>
                <a:cs typeface="Arial"/>
                <a:sym typeface="Arial"/>
              </a:rPr>
              <a:t> (or </a:t>
            </a:r>
            <a:r>
              <a:rPr lang="en" sz="1000" b="1">
                <a:solidFill>
                  <a:srgbClr val="000000"/>
                </a:solidFill>
                <a:highlight>
                  <a:srgbClr val="FFFFFF"/>
                </a:highlight>
                <a:latin typeface="Arial"/>
                <a:ea typeface="Arial"/>
                <a:cs typeface="Arial"/>
                <a:sym typeface="Arial"/>
              </a:rPr>
              <a:t>SWOT matrix</a:t>
            </a:r>
            <a:r>
              <a:rPr lang="en" sz="1000">
                <a:solidFill>
                  <a:srgbClr val="000000"/>
                </a:solidFill>
                <a:highlight>
                  <a:srgbClr val="FFFFFF"/>
                </a:highlight>
                <a:latin typeface="Arial"/>
                <a:ea typeface="Arial"/>
                <a:cs typeface="Arial"/>
                <a:sym typeface="Arial"/>
              </a:rPr>
              <a:t>) is a </a:t>
            </a:r>
            <a:r>
              <a:rPr lang="en" sz="1000">
                <a:solidFill>
                  <a:srgbClr val="000000"/>
                </a:solidFill>
                <a:highlight>
                  <a:srgbClr val="FFFFFF"/>
                </a:highlight>
                <a:uFill>
                  <a:noFill/>
                </a:uFill>
                <a:latin typeface="Arial"/>
                <a:ea typeface="Arial"/>
                <a:cs typeface="Arial"/>
                <a:sym typeface="Arial"/>
                <a:hlinkClick r:id="rId3"/>
              </a:rPr>
              <a:t>strategic planning</a:t>
            </a:r>
            <a:r>
              <a:rPr lang="en" sz="1000">
                <a:solidFill>
                  <a:srgbClr val="000000"/>
                </a:solidFill>
                <a:highlight>
                  <a:srgbClr val="FFFFFF"/>
                </a:highlight>
                <a:latin typeface="Arial"/>
                <a:ea typeface="Arial"/>
                <a:cs typeface="Arial"/>
                <a:sym typeface="Arial"/>
              </a:rPr>
              <a:t> technique used to help a person or organization identify strengths, weaknesses, opportunities, and threats related to </a:t>
            </a:r>
            <a:r>
              <a:rPr lang="en" sz="1000">
                <a:solidFill>
                  <a:srgbClr val="000000"/>
                </a:solidFill>
                <a:highlight>
                  <a:srgbClr val="FFFFFF"/>
                </a:highlight>
                <a:uFill>
                  <a:noFill/>
                </a:uFill>
                <a:latin typeface="Arial"/>
                <a:ea typeface="Arial"/>
                <a:cs typeface="Arial"/>
                <a:sym typeface="Arial"/>
                <a:hlinkClick r:id="rId4"/>
              </a:rPr>
              <a:t>business</a:t>
            </a:r>
            <a:r>
              <a:rPr lang="en" sz="1000">
                <a:solidFill>
                  <a:srgbClr val="000000"/>
                </a:solidFill>
                <a:highlight>
                  <a:srgbClr val="FFFFFF"/>
                </a:highlight>
                <a:latin typeface="Arial"/>
                <a:ea typeface="Arial"/>
                <a:cs typeface="Arial"/>
                <a:sym typeface="Arial"/>
              </a:rPr>
              <a:t> competition or project planning.</a:t>
            </a:r>
            <a:endParaRPr sz="1000">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r>
              <a:rPr lang="en" sz="1000">
                <a:solidFill>
                  <a:srgbClr val="000000"/>
                </a:solidFill>
                <a:highlight>
                  <a:srgbClr val="FFFFFF"/>
                </a:highlight>
                <a:latin typeface="Arial"/>
                <a:ea typeface="Arial"/>
                <a:cs typeface="Arial"/>
                <a:sym typeface="Arial"/>
              </a:rPr>
              <a:t>Strengths and weaknesses are internal to your company/startup—things that you have some control over and can change.</a:t>
            </a:r>
            <a:endParaRPr sz="1000">
              <a:solidFill>
                <a:srgbClr val="000000"/>
              </a:solidFill>
              <a:highlight>
                <a:srgbClr val="FFFFFF"/>
              </a:highlight>
              <a:latin typeface="Arial"/>
              <a:ea typeface="Arial"/>
              <a:cs typeface="Arial"/>
              <a:sym typeface="Arial"/>
            </a:endParaRPr>
          </a:p>
          <a:p>
            <a:pPr marL="0" lvl="0" indent="0" algn="l" rtl="0">
              <a:spcBef>
                <a:spcPts val="1600"/>
              </a:spcBef>
              <a:spcAft>
                <a:spcPts val="0"/>
              </a:spcAft>
              <a:buNone/>
            </a:pPr>
            <a:r>
              <a:rPr lang="en" sz="1000">
                <a:solidFill>
                  <a:srgbClr val="000000"/>
                </a:solidFill>
                <a:highlight>
                  <a:srgbClr val="FFFFFF"/>
                </a:highlight>
                <a:latin typeface="Arial"/>
                <a:ea typeface="Arial"/>
                <a:cs typeface="Arial"/>
                <a:sym typeface="Arial"/>
              </a:rPr>
              <a:t>Opportunities and threats are external—things that are going on outside your company/startup, in the larger market. You can take advantage of opportunities and protect against threats, but you can’t change them. </a:t>
            </a:r>
            <a:endParaRPr sz="1000">
              <a:solidFill>
                <a:srgbClr val="000000"/>
              </a:solidFill>
              <a:highlight>
                <a:srgbClr val="FFFFFF"/>
              </a:highlight>
              <a:latin typeface="Arial"/>
              <a:ea typeface="Arial"/>
              <a:cs typeface="Arial"/>
              <a:sym typeface="Arial"/>
            </a:endParaRPr>
          </a:p>
          <a:p>
            <a:pPr marL="0" lvl="0" indent="0" algn="l" rtl="0">
              <a:spcBef>
                <a:spcPts val="1600"/>
              </a:spcBef>
              <a:spcAft>
                <a:spcPts val="1600"/>
              </a:spcAft>
              <a:buNone/>
            </a:pPr>
            <a:endParaRPr sz="1050">
              <a:solidFill>
                <a:srgbClr val="000000"/>
              </a:solidFill>
              <a:highlight>
                <a:srgbClr val="FFFFFF"/>
              </a:highlight>
              <a:latin typeface="Arial"/>
              <a:ea typeface="Arial"/>
              <a:cs typeface="Arial"/>
              <a:sym typeface="Arial"/>
            </a:endParaRPr>
          </a:p>
        </p:txBody>
      </p:sp>
      <p:pic>
        <p:nvPicPr>
          <p:cNvPr id="223" name="Google Shape;223;p34"/>
          <p:cNvPicPr preferRelativeResize="0"/>
          <p:nvPr/>
        </p:nvPicPr>
        <p:blipFill>
          <a:blip r:embed="rId5">
            <a:alphaModFix/>
          </a:blip>
          <a:stretch>
            <a:fillRect/>
          </a:stretch>
        </p:blipFill>
        <p:spPr>
          <a:xfrm>
            <a:off x="2600700" y="0"/>
            <a:ext cx="6506675"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5"/>
          <p:cNvPicPr preferRelativeResize="0"/>
          <p:nvPr/>
        </p:nvPicPr>
        <p:blipFill rotWithShape="1">
          <a:blip r:embed="rId3">
            <a:alphaModFix/>
          </a:blip>
          <a:srcRect t="3653" b="46841"/>
          <a:stretch/>
        </p:blipFill>
        <p:spPr>
          <a:xfrm>
            <a:off x="0" y="0"/>
            <a:ext cx="6317276" cy="5143500"/>
          </a:xfrm>
          <a:prstGeom prst="rect">
            <a:avLst/>
          </a:prstGeom>
          <a:noFill/>
          <a:ln>
            <a:noFill/>
          </a:ln>
        </p:spPr>
      </p:pic>
      <p:sp>
        <p:nvSpPr>
          <p:cNvPr id="229" name="Google Shape;229;p35"/>
          <p:cNvSpPr txBox="1"/>
          <p:nvPr/>
        </p:nvSpPr>
        <p:spPr>
          <a:xfrm>
            <a:off x="7044350" y="4595600"/>
            <a:ext cx="20016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Continued….</a:t>
            </a:r>
            <a:endParaRPr>
              <a:latin typeface="Proxima Nova"/>
              <a:ea typeface="Proxima Nova"/>
              <a:cs typeface="Proxima Nova"/>
              <a:sym typeface="Proxima Nova"/>
            </a:endParaRPr>
          </a:p>
        </p:txBody>
      </p:sp>
      <p:cxnSp>
        <p:nvCxnSpPr>
          <p:cNvPr id="230" name="Google Shape;230;p35"/>
          <p:cNvCxnSpPr/>
          <p:nvPr/>
        </p:nvCxnSpPr>
        <p:spPr>
          <a:xfrm flipH="1">
            <a:off x="6384725" y="0"/>
            <a:ext cx="11100" cy="5143500"/>
          </a:xfrm>
          <a:prstGeom prst="straightConnector1">
            <a:avLst/>
          </a:prstGeom>
          <a:noFill/>
          <a:ln w="9525" cap="flat" cmpd="sng">
            <a:solidFill>
              <a:srgbClr val="000000"/>
            </a:solidFill>
            <a:prstDash val="solid"/>
            <a:round/>
            <a:headEnd type="none" w="med" len="med"/>
            <a:tailEnd type="none" w="med" len="med"/>
          </a:ln>
        </p:spPr>
      </p:cxnSp>
      <p:sp>
        <p:nvSpPr>
          <p:cNvPr id="231" name="Google Shape;231;p35"/>
          <p:cNvSpPr txBox="1"/>
          <p:nvPr/>
        </p:nvSpPr>
        <p:spPr>
          <a:xfrm>
            <a:off x="6384725" y="0"/>
            <a:ext cx="2314500" cy="14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highlight>
                  <a:schemeClr val="lt1"/>
                </a:highlight>
                <a:latin typeface="Proxima Nova"/>
                <a:ea typeface="Proxima Nova"/>
                <a:cs typeface="Proxima Nova"/>
                <a:sym typeface="Proxima Nova"/>
              </a:rPr>
              <a:t>These are our</a:t>
            </a:r>
            <a:endParaRPr sz="1100">
              <a:highlight>
                <a:schemeClr val="lt1"/>
              </a:highlight>
              <a:latin typeface="Proxima Nova"/>
              <a:ea typeface="Proxima Nova"/>
              <a:cs typeface="Proxima Nova"/>
              <a:sym typeface="Proxima Nova"/>
            </a:endParaRPr>
          </a:p>
          <a:p>
            <a:pPr marL="0" lvl="0" indent="0" algn="l" rtl="0">
              <a:spcBef>
                <a:spcPts val="0"/>
              </a:spcBef>
              <a:spcAft>
                <a:spcPts val="0"/>
              </a:spcAft>
              <a:buNone/>
            </a:pPr>
            <a:r>
              <a:rPr lang="en" sz="2400" b="1">
                <a:highlight>
                  <a:srgbClr val="F4CCCC"/>
                </a:highlight>
                <a:latin typeface="Proxima Nova"/>
                <a:ea typeface="Proxima Nova"/>
                <a:cs typeface="Proxima Nova"/>
                <a:sym typeface="Proxima Nova"/>
              </a:rPr>
              <a:t>Future Plans</a:t>
            </a:r>
            <a:endParaRPr sz="2400" b="1">
              <a:highlight>
                <a:srgbClr val="F4CCCC"/>
              </a:highlight>
              <a:latin typeface="Proxima Nova"/>
              <a:ea typeface="Proxima Nova"/>
              <a:cs typeface="Proxima Nova"/>
              <a:sym typeface="Proxima Nova"/>
            </a:endParaRPr>
          </a:p>
          <a:p>
            <a:pPr marL="0" lvl="0" indent="0" algn="l" rtl="0">
              <a:spcBef>
                <a:spcPts val="0"/>
              </a:spcBef>
              <a:spcAft>
                <a:spcPts val="0"/>
              </a:spcAft>
              <a:buNone/>
            </a:pPr>
            <a:r>
              <a:rPr lang="en" sz="1100">
                <a:highlight>
                  <a:schemeClr val="lt1"/>
                </a:highlight>
                <a:latin typeface="Proxima Nova"/>
                <a:ea typeface="Proxima Nova"/>
                <a:cs typeface="Proxima Nova"/>
                <a:sym typeface="Proxima Nova"/>
              </a:rPr>
              <a:t>As a team </a:t>
            </a:r>
            <a:endParaRPr sz="1100">
              <a:highlight>
                <a:schemeClr val="lt1"/>
              </a:highlight>
              <a:latin typeface="Proxima Nova"/>
              <a:ea typeface="Proxima Nova"/>
              <a:cs typeface="Proxima Nova"/>
              <a:sym typeface="Proxima Nova"/>
            </a:endParaRPr>
          </a:p>
          <a:p>
            <a:pPr marL="0" lvl="0" indent="0" algn="l" rtl="0">
              <a:spcBef>
                <a:spcPts val="0"/>
              </a:spcBef>
              <a:spcAft>
                <a:spcPts val="0"/>
              </a:spcAft>
              <a:buNone/>
            </a:pPr>
            <a:endParaRPr sz="2400" b="1">
              <a:highlight>
                <a:srgbClr val="F4CCCC"/>
              </a:highlight>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cxnSp>
        <p:nvCxnSpPr>
          <p:cNvPr id="236" name="Google Shape;236;p36"/>
          <p:cNvCxnSpPr/>
          <p:nvPr/>
        </p:nvCxnSpPr>
        <p:spPr>
          <a:xfrm>
            <a:off x="6384650" y="0"/>
            <a:ext cx="0" cy="5154600"/>
          </a:xfrm>
          <a:prstGeom prst="straightConnector1">
            <a:avLst/>
          </a:prstGeom>
          <a:noFill/>
          <a:ln w="9525" cap="flat" cmpd="sng">
            <a:solidFill>
              <a:srgbClr val="000000"/>
            </a:solidFill>
            <a:prstDash val="solid"/>
            <a:round/>
            <a:headEnd type="none" w="med" len="med"/>
            <a:tailEnd type="none" w="med" len="med"/>
          </a:ln>
        </p:spPr>
      </p:cxnSp>
      <p:pic>
        <p:nvPicPr>
          <p:cNvPr id="237" name="Google Shape;237;p36"/>
          <p:cNvPicPr preferRelativeResize="0"/>
          <p:nvPr/>
        </p:nvPicPr>
        <p:blipFill rotWithShape="1">
          <a:blip r:embed="rId3">
            <a:alphaModFix/>
          </a:blip>
          <a:srcRect t="52615"/>
          <a:stretch/>
        </p:blipFill>
        <p:spPr>
          <a:xfrm>
            <a:off x="0" y="0"/>
            <a:ext cx="6327251" cy="5143500"/>
          </a:xfrm>
          <a:prstGeom prst="rect">
            <a:avLst/>
          </a:prstGeom>
          <a:noFill/>
          <a:ln>
            <a:noFill/>
          </a:ln>
        </p:spPr>
      </p:pic>
      <p:sp>
        <p:nvSpPr>
          <p:cNvPr id="238" name="Google Shape;238;p36"/>
          <p:cNvSpPr txBox="1"/>
          <p:nvPr/>
        </p:nvSpPr>
        <p:spPr>
          <a:xfrm>
            <a:off x="6507650" y="2029500"/>
            <a:ext cx="2493600" cy="10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highlight>
                  <a:schemeClr val="lt1"/>
                </a:highlight>
                <a:latin typeface="Proxima Nova"/>
                <a:ea typeface="Proxima Nova"/>
                <a:cs typeface="Proxima Nova"/>
                <a:sym typeface="Proxima Nova"/>
              </a:rPr>
              <a:t>Team Farmer’s Friend</a:t>
            </a:r>
            <a:endParaRPr sz="1100">
              <a:highlight>
                <a:schemeClr val="lt1"/>
              </a:highlight>
              <a:latin typeface="Proxima Nova"/>
              <a:ea typeface="Proxima Nova"/>
              <a:cs typeface="Proxima Nova"/>
              <a:sym typeface="Proxima Nova"/>
            </a:endParaRPr>
          </a:p>
          <a:p>
            <a:pPr marL="0" lvl="0" indent="0" algn="ctr" rtl="0">
              <a:spcBef>
                <a:spcPts val="0"/>
              </a:spcBef>
              <a:spcAft>
                <a:spcPts val="0"/>
              </a:spcAft>
              <a:buNone/>
            </a:pPr>
            <a:r>
              <a:rPr lang="en" sz="2400" b="1">
                <a:highlight>
                  <a:srgbClr val="F4CCCC"/>
                </a:highlight>
                <a:latin typeface="Proxima Nova"/>
                <a:ea typeface="Proxima Nova"/>
                <a:cs typeface="Proxima Nova"/>
                <a:sym typeface="Proxima Nova"/>
              </a:rPr>
              <a:t>Thank You </a:t>
            </a:r>
            <a:endParaRPr sz="2400" b="1">
              <a:highlight>
                <a:srgbClr val="F4CCCC"/>
              </a:highlight>
              <a:latin typeface="Proxima Nova"/>
              <a:ea typeface="Proxima Nova"/>
              <a:cs typeface="Proxima Nova"/>
              <a:sym typeface="Proxima Nova"/>
            </a:endParaRPr>
          </a:p>
          <a:p>
            <a:pPr marL="0" lvl="0" indent="0" algn="ctr" rtl="0">
              <a:spcBef>
                <a:spcPts val="0"/>
              </a:spcBef>
              <a:spcAft>
                <a:spcPts val="0"/>
              </a:spcAft>
              <a:buNone/>
            </a:pPr>
            <a:r>
              <a:rPr lang="en" sz="1100">
                <a:highlight>
                  <a:schemeClr val="lt1"/>
                </a:highlight>
                <a:latin typeface="Proxima Nova"/>
                <a:ea typeface="Proxima Nova"/>
                <a:cs typeface="Proxima Nova"/>
                <a:sym typeface="Proxima Nova"/>
              </a:rPr>
              <a:t>For your support </a:t>
            </a:r>
            <a:endParaRPr sz="1100">
              <a:highlight>
                <a:schemeClr val="lt1"/>
              </a:highlight>
              <a:latin typeface="Proxima Nova"/>
              <a:ea typeface="Proxima Nova"/>
              <a:cs typeface="Proxima Nova"/>
              <a:sym typeface="Proxima Nova"/>
            </a:endParaRPr>
          </a:p>
          <a:p>
            <a:pPr marL="0" lvl="0" indent="0" algn="ctr" rtl="0">
              <a:spcBef>
                <a:spcPts val="0"/>
              </a:spcBef>
              <a:spcAft>
                <a:spcPts val="0"/>
              </a:spcAft>
              <a:buNone/>
            </a:pPr>
            <a:endParaRPr sz="2400" b="1">
              <a:highlight>
                <a:srgbClr val="F4CCCC"/>
              </a:highlight>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How we got this idea?</a:t>
            </a:r>
            <a:endParaRPr b="1" i="1"/>
          </a:p>
        </p:txBody>
      </p:sp>
      <p:sp>
        <p:nvSpPr>
          <p:cNvPr id="74" name="Google Shape;74;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We know that the world is moving towards “ORGANIC FARMING” and everybody wants to eat healthy food without chemicals and pesticides, but it is very difficult to produce crops without pesticides for such a large population. All we can do is to minimize the usage of pesticides and detect early pest attacks so that we can get rid of the pests at early stages. Hence, without loss of crops and also with least amount of pesticide we can produce good quality crops for such large population.</a:t>
            </a:r>
            <a:endParaRPr>
              <a:solidFill>
                <a:srgbClr val="000000"/>
              </a:solidFill>
            </a:endParaRPr>
          </a:p>
          <a:p>
            <a:pPr marL="0" lvl="0" indent="0" algn="l" rtl="0">
              <a:spcBef>
                <a:spcPts val="1600"/>
              </a:spcBef>
              <a:spcAft>
                <a:spcPts val="0"/>
              </a:spcAft>
              <a:buNone/>
            </a:pPr>
            <a:r>
              <a:rPr lang="en">
                <a:solidFill>
                  <a:srgbClr val="000000"/>
                </a:solidFill>
              </a:rPr>
              <a:t>Hence, we came up with a Farmer assisting system that finds the infection percentage in crops using image processing and hence assists farmer the exact location where he/she must spray pesticides to control the damage.</a:t>
            </a:r>
            <a:endParaRPr>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r>
              <a:rPr lang="en">
                <a:solidFill>
                  <a:srgbClr val="000000"/>
                </a:solidFill>
              </a:rPr>
              <a:t>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523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t>
            </a:r>
            <a:r>
              <a:rPr lang="en" b="1"/>
              <a:t>Organic farming</a:t>
            </a:r>
            <a:r>
              <a:rPr lang="en"/>
              <a:t>?</a:t>
            </a:r>
            <a:endParaRPr/>
          </a:p>
        </p:txBody>
      </p:sp>
      <p:sp>
        <p:nvSpPr>
          <p:cNvPr id="80" name="Google Shape;80;p16"/>
          <p:cNvSpPr txBox="1">
            <a:spLocks noGrp="1"/>
          </p:cNvSpPr>
          <p:nvPr>
            <p:ph type="body" idx="1"/>
          </p:nvPr>
        </p:nvSpPr>
        <p:spPr>
          <a:xfrm>
            <a:off x="311700" y="11636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highlight>
                  <a:srgbClr val="FFFFFF"/>
                </a:highlight>
                <a:latin typeface="Roboto"/>
                <a:ea typeface="Roboto"/>
                <a:cs typeface="Roboto"/>
                <a:sym typeface="Roboto"/>
              </a:rPr>
              <a:t>Organic farming does not mean going ‘back’ to traditional methods. Many of the farming methods used in the past are still useful today. Organic farming takes the best of these and combines them with modern scientific knowledge. In this way the farmer creates a healthy balance between nature and farming, where crops and animals can grow and thrive.</a:t>
            </a:r>
            <a:endParaRPr sz="1300">
              <a:solidFill>
                <a:srgbClr val="000000"/>
              </a:solidFill>
              <a:highlight>
                <a:srgbClr val="FFFFFF"/>
              </a:highlight>
              <a:latin typeface="Roboto"/>
              <a:ea typeface="Roboto"/>
              <a:cs typeface="Roboto"/>
              <a:sym typeface="Roboto"/>
            </a:endParaRPr>
          </a:p>
          <a:p>
            <a:pPr marL="0" lvl="0" indent="0" algn="l" rtl="0">
              <a:spcBef>
                <a:spcPts val="1600"/>
              </a:spcBef>
              <a:spcAft>
                <a:spcPts val="0"/>
              </a:spcAft>
              <a:buNone/>
            </a:pPr>
            <a:r>
              <a:rPr lang="en" sz="1300">
                <a:solidFill>
                  <a:srgbClr val="000000"/>
                </a:solidFill>
                <a:highlight>
                  <a:srgbClr val="FFFFFF"/>
                </a:highlight>
                <a:latin typeface="Roboto"/>
                <a:ea typeface="Roboto"/>
                <a:cs typeface="Roboto"/>
                <a:sym typeface="Roboto"/>
              </a:rPr>
              <a:t>Why?</a:t>
            </a:r>
            <a:endParaRPr sz="1300">
              <a:solidFill>
                <a:srgbClr val="000000"/>
              </a:solidFill>
              <a:highlight>
                <a:srgbClr val="FFFFFF"/>
              </a:highlight>
              <a:latin typeface="Roboto"/>
              <a:ea typeface="Roboto"/>
              <a:cs typeface="Roboto"/>
              <a:sym typeface="Roboto"/>
            </a:endParaRPr>
          </a:p>
          <a:p>
            <a:pPr marL="457200" lvl="0" indent="-311150" algn="l" rtl="0">
              <a:spcBef>
                <a:spcPts val="1600"/>
              </a:spcBef>
              <a:spcAft>
                <a:spcPts val="0"/>
              </a:spcAft>
              <a:buClr>
                <a:srgbClr val="000000"/>
              </a:buClr>
              <a:buSzPts val="1300"/>
              <a:buFont typeface="Roboto"/>
              <a:buAutoNum type="arabicPeriod"/>
            </a:pPr>
            <a:r>
              <a:rPr lang="en" sz="1300">
                <a:solidFill>
                  <a:srgbClr val="000000"/>
                </a:solidFill>
                <a:highlight>
                  <a:srgbClr val="FFFFFF"/>
                </a:highlight>
                <a:latin typeface="Roboto"/>
                <a:ea typeface="Roboto"/>
                <a:cs typeface="Roboto"/>
                <a:sym typeface="Roboto"/>
              </a:rPr>
              <a:t>Reduces the toxic load: keeps chemicals out of the air, water, soil and our bodies.</a:t>
            </a:r>
            <a:endParaRPr sz="1300">
              <a:solidFill>
                <a:srgbClr val="000000"/>
              </a:solidFill>
              <a:highlight>
                <a:srgbClr val="FFFFFF"/>
              </a:highlight>
              <a:latin typeface="Roboto"/>
              <a:ea typeface="Roboto"/>
              <a:cs typeface="Roboto"/>
              <a:sym typeface="Roboto"/>
            </a:endParaRPr>
          </a:p>
          <a:p>
            <a:pPr marL="457200" lvl="0" indent="-311150" algn="l" rtl="0">
              <a:spcBef>
                <a:spcPts val="0"/>
              </a:spcBef>
              <a:spcAft>
                <a:spcPts val="0"/>
              </a:spcAft>
              <a:buClr>
                <a:srgbClr val="000000"/>
              </a:buClr>
              <a:buSzPts val="1300"/>
              <a:buFont typeface="Roboto"/>
              <a:buAutoNum type="arabicPeriod"/>
            </a:pPr>
            <a:r>
              <a:rPr lang="en" sz="1300">
                <a:solidFill>
                  <a:srgbClr val="000000"/>
                </a:solidFill>
                <a:highlight>
                  <a:srgbClr val="FFFFFF"/>
                </a:highlight>
                <a:latin typeface="Roboto"/>
                <a:ea typeface="Roboto"/>
                <a:cs typeface="Roboto"/>
                <a:sym typeface="Roboto"/>
              </a:rPr>
              <a:t>Builds healthy soil.</a:t>
            </a:r>
            <a:endParaRPr sz="1300">
              <a:solidFill>
                <a:srgbClr val="000000"/>
              </a:solidFill>
              <a:highlight>
                <a:srgbClr val="FFFFFF"/>
              </a:highlight>
              <a:latin typeface="Roboto"/>
              <a:ea typeface="Roboto"/>
              <a:cs typeface="Roboto"/>
              <a:sym typeface="Roboto"/>
            </a:endParaRPr>
          </a:p>
          <a:p>
            <a:pPr marL="457200" lvl="0" indent="-311150" algn="l" rtl="0">
              <a:spcBef>
                <a:spcPts val="0"/>
              </a:spcBef>
              <a:spcAft>
                <a:spcPts val="0"/>
              </a:spcAft>
              <a:buClr>
                <a:srgbClr val="000000"/>
              </a:buClr>
              <a:buSzPts val="1300"/>
              <a:buFont typeface="Roboto"/>
              <a:buAutoNum type="arabicPeriod"/>
            </a:pPr>
            <a:r>
              <a:rPr lang="en" sz="1300">
                <a:solidFill>
                  <a:srgbClr val="000000"/>
                </a:solidFill>
                <a:highlight>
                  <a:srgbClr val="FFFFFF"/>
                </a:highlight>
                <a:latin typeface="Roboto"/>
                <a:ea typeface="Roboto"/>
                <a:cs typeface="Roboto"/>
                <a:sym typeface="Roboto"/>
              </a:rPr>
              <a:t>Tastes better and truer flavor.</a:t>
            </a:r>
            <a:endParaRPr sz="1300">
              <a:solidFill>
                <a:srgbClr val="000000"/>
              </a:solidFill>
              <a:highlight>
                <a:srgbClr val="FFFFFF"/>
              </a:highlight>
              <a:latin typeface="Roboto"/>
              <a:ea typeface="Roboto"/>
              <a:cs typeface="Roboto"/>
              <a:sym typeface="Roboto"/>
            </a:endParaRPr>
          </a:p>
          <a:p>
            <a:pPr marL="457200" lvl="0" indent="-311150" algn="l" rtl="0">
              <a:spcBef>
                <a:spcPts val="0"/>
              </a:spcBef>
              <a:spcAft>
                <a:spcPts val="0"/>
              </a:spcAft>
              <a:buClr>
                <a:srgbClr val="000000"/>
              </a:buClr>
              <a:buSzPts val="1300"/>
              <a:buFont typeface="Roboto"/>
              <a:buAutoNum type="arabicPeriod"/>
            </a:pPr>
            <a:r>
              <a:rPr lang="en" sz="1300">
                <a:solidFill>
                  <a:srgbClr val="000000"/>
                </a:solidFill>
                <a:highlight>
                  <a:srgbClr val="FFFFFF"/>
                </a:highlight>
                <a:latin typeface="Roboto"/>
                <a:ea typeface="Roboto"/>
                <a:cs typeface="Roboto"/>
                <a:sym typeface="Roboto"/>
              </a:rPr>
              <a:t>Promotes biodiversity.</a:t>
            </a:r>
            <a:endParaRPr sz="1300">
              <a:solidFill>
                <a:srgbClr val="000000"/>
              </a:solidFill>
              <a:highlight>
                <a:srgbClr val="FFFFFF"/>
              </a:highlight>
              <a:latin typeface="Roboto"/>
              <a:ea typeface="Roboto"/>
              <a:cs typeface="Roboto"/>
              <a:sym typeface="Roboto"/>
            </a:endParaRPr>
          </a:p>
          <a:p>
            <a:pPr marL="457200" lvl="0" indent="-311150" algn="l" rtl="0">
              <a:spcBef>
                <a:spcPts val="0"/>
              </a:spcBef>
              <a:spcAft>
                <a:spcPts val="0"/>
              </a:spcAft>
              <a:buClr>
                <a:srgbClr val="000000"/>
              </a:buClr>
              <a:buSzPts val="1300"/>
              <a:buFont typeface="Roboto"/>
              <a:buAutoNum type="arabicPeriod"/>
            </a:pPr>
            <a:r>
              <a:rPr lang="en" sz="1300">
                <a:solidFill>
                  <a:srgbClr val="000000"/>
                </a:solidFill>
                <a:highlight>
                  <a:srgbClr val="FFFFFF"/>
                </a:highlight>
                <a:latin typeface="Roboto"/>
                <a:ea typeface="Roboto"/>
                <a:cs typeface="Roboto"/>
                <a:sym typeface="Roboto"/>
              </a:rPr>
              <a:t>Celebrates the culture of agriculture.</a:t>
            </a:r>
            <a:endParaRPr sz="1300">
              <a:solidFill>
                <a:srgbClr val="000000"/>
              </a:solidFill>
              <a:highlight>
                <a:srgbClr val="FFFFFF"/>
              </a:highlight>
              <a:latin typeface="Roboto"/>
              <a:ea typeface="Roboto"/>
              <a:cs typeface="Roboto"/>
              <a:sym typeface="Roboto"/>
            </a:endParaRPr>
          </a:p>
          <a:p>
            <a:pPr marL="0" lvl="0" indent="0" algn="l" rtl="0">
              <a:spcBef>
                <a:spcPts val="1600"/>
              </a:spcBef>
              <a:spcAft>
                <a:spcPts val="1600"/>
              </a:spcAft>
              <a:buNone/>
            </a:pPr>
            <a:r>
              <a:rPr lang="en" sz="1900" b="1">
                <a:solidFill>
                  <a:srgbClr val="000000"/>
                </a:solidFill>
                <a:highlight>
                  <a:srgbClr val="FFFFFF"/>
                </a:highlight>
                <a:latin typeface="Roboto"/>
                <a:ea typeface="Roboto"/>
                <a:cs typeface="Roboto"/>
                <a:sym typeface="Roboto"/>
              </a:rPr>
              <a:t>This is where the essence of our product lies</a:t>
            </a:r>
            <a:r>
              <a:rPr lang="en" sz="1500">
                <a:solidFill>
                  <a:srgbClr val="000000"/>
                </a:solidFill>
                <a:highlight>
                  <a:srgbClr val="FFFFFF"/>
                </a:highlight>
                <a:latin typeface="Roboto"/>
                <a:ea typeface="Roboto"/>
                <a:cs typeface="Roboto"/>
                <a:sym typeface="Roboto"/>
              </a:rPr>
              <a:t>.</a:t>
            </a:r>
            <a:endParaRPr sz="1500">
              <a:solidFill>
                <a:srgbClr val="000000"/>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MVP: </a:t>
            </a:r>
            <a:r>
              <a:rPr lang="en" sz="2200" b="1" u="sng">
                <a:solidFill>
                  <a:srgbClr val="000000"/>
                </a:solidFill>
                <a:latin typeface="Arial"/>
                <a:ea typeface="Arial"/>
                <a:cs typeface="Arial"/>
                <a:sym typeface="Arial"/>
              </a:rPr>
              <a:t>Minimum Viable Product</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b="1">
                <a:solidFill>
                  <a:srgbClr val="000000"/>
                </a:solidFill>
                <a:latin typeface="Arial"/>
                <a:ea typeface="Arial"/>
                <a:cs typeface="Arial"/>
                <a:sym typeface="Arial"/>
              </a:rPr>
              <a:t>Farmer’s Friend</a:t>
            </a:r>
            <a:r>
              <a:rPr lang="en" sz="1500">
                <a:solidFill>
                  <a:srgbClr val="000000"/>
                </a:solidFill>
                <a:latin typeface="Arial"/>
                <a:ea typeface="Arial"/>
                <a:cs typeface="Arial"/>
                <a:sym typeface="Arial"/>
              </a:rPr>
              <a:t> : An </a:t>
            </a:r>
            <a:r>
              <a:rPr lang="en" sz="1500" b="1">
                <a:solidFill>
                  <a:srgbClr val="000000"/>
                </a:solidFill>
                <a:latin typeface="Arial"/>
                <a:ea typeface="Arial"/>
                <a:cs typeface="Arial"/>
                <a:sym typeface="Arial"/>
              </a:rPr>
              <a:t>Autonomous Ground Vehicle</a:t>
            </a:r>
            <a:r>
              <a:rPr lang="en" sz="1500">
                <a:solidFill>
                  <a:srgbClr val="000000"/>
                </a:solidFill>
                <a:latin typeface="Arial"/>
                <a:ea typeface="Arial"/>
                <a:cs typeface="Arial"/>
                <a:sym typeface="Arial"/>
              </a:rPr>
              <a:t> :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Rover - To travel throughout the farm(tomato farm).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Crop Monitoring and image capturing.</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Image processing for pest detection.</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Affected Area notification.  </a:t>
            </a:r>
            <a:endParaRPr sz="1500">
              <a:solidFill>
                <a:srgbClr val="000000"/>
              </a:solidFill>
              <a:latin typeface="Arial"/>
              <a:ea typeface="Arial"/>
              <a:cs typeface="Arial"/>
              <a:sym typeface="Arial"/>
            </a:endParaRPr>
          </a:p>
          <a:p>
            <a:pPr marL="0" lvl="0" indent="0" algn="l" rtl="0">
              <a:spcBef>
                <a:spcPts val="0"/>
              </a:spcBef>
              <a:spcAft>
                <a:spcPts val="0"/>
              </a:spcAft>
              <a:buNone/>
            </a:pPr>
            <a:endParaRPr>
              <a:solidFill>
                <a:srgbClr val="000000"/>
              </a:solidFill>
            </a:endParaRPr>
          </a:p>
          <a:p>
            <a:pPr marL="0" lvl="0" indent="0" algn="l" rtl="0">
              <a:spcBef>
                <a:spcPts val="1600"/>
              </a:spcBef>
              <a:spcAft>
                <a:spcPts val="1600"/>
              </a:spcAft>
              <a:buNone/>
            </a:pPr>
            <a:r>
              <a:rPr lang="en">
                <a:solidFill>
                  <a:srgbClr val="000000"/>
                </a:solidFill>
              </a:rPr>
              <a:t> For PDP , we have chosen the tomato crop as it is easy for rover to move in lanes of tomato crop and it is easy to diagnose and to work upon. Also, Tomato is second most grown vegetable across the world and it’s height and size makes our product more efficient to work upon.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87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a:t>Technologies in FARMER’S FRIEND:</a:t>
            </a:r>
            <a:endParaRPr sz="2300" b="1"/>
          </a:p>
        </p:txBody>
      </p:sp>
      <p:sp>
        <p:nvSpPr>
          <p:cNvPr id="92" name="Google Shape;92;p18"/>
          <p:cNvSpPr txBox="1">
            <a:spLocks noGrp="1"/>
          </p:cNvSpPr>
          <p:nvPr>
            <p:ph type="body" idx="1"/>
          </p:nvPr>
        </p:nvSpPr>
        <p:spPr>
          <a:xfrm>
            <a:off x="311700" y="554175"/>
            <a:ext cx="8520600" cy="440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rgbClr val="000000"/>
                </a:solidFill>
              </a:rPr>
              <a:t>1.</a:t>
            </a:r>
            <a:r>
              <a:rPr lang="en" sz="2400" b="1">
                <a:solidFill>
                  <a:srgbClr val="000000"/>
                </a:solidFill>
              </a:rPr>
              <a:t> </a:t>
            </a:r>
            <a:r>
              <a:rPr lang="en" sz="1700" b="1">
                <a:solidFill>
                  <a:srgbClr val="000000"/>
                </a:solidFill>
              </a:rPr>
              <a:t>IMAGE PROCESSING</a:t>
            </a:r>
            <a:r>
              <a:rPr lang="en" sz="1100" b="1">
                <a:solidFill>
                  <a:srgbClr val="000000"/>
                </a:solidFill>
              </a:rPr>
              <a:t>:</a:t>
            </a:r>
            <a:r>
              <a:rPr lang="en">
                <a:solidFill>
                  <a:srgbClr val="000000"/>
                </a:solidFill>
              </a:rPr>
              <a:t> </a:t>
            </a:r>
            <a:r>
              <a:rPr lang="en" sz="1600">
                <a:solidFill>
                  <a:srgbClr val="000000"/>
                </a:solidFill>
              </a:rPr>
              <a:t>It has got a camera module that has been controlled using raspberry pi which takes the input as picture and works upon it on the basis of colour, hue, rgb pattern and thus finds out the infection in crop.</a:t>
            </a:r>
            <a:endParaRPr sz="1600">
              <a:solidFill>
                <a:srgbClr val="000000"/>
              </a:solidFill>
            </a:endParaRPr>
          </a:p>
          <a:p>
            <a:pPr marL="0" lvl="0" indent="0" algn="ctr" rtl="0">
              <a:spcBef>
                <a:spcPts val="1600"/>
              </a:spcBef>
              <a:spcAft>
                <a:spcPts val="0"/>
              </a:spcAft>
              <a:buNone/>
            </a:pPr>
            <a:endParaRPr sz="1700" b="1" u="sng">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1600"/>
              </a:spcBef>
              <a:spcAft>
                <a:spcPts val="0"/>
              </a:spcAft>
              <a:buNone/>
            </a:pPr>
            <a:endParaRPr>
              <a:solidFill>
                <a:srgbClr val="000000"/>
              </a:solidFill>
            </a:endParaRPr>
          </a:p>
          <a:p>
            <a:pPr marL="0" lvl="0" indent="0" algn="l" rtl="0">
              <a:lnSpc>
                <a:spcPct val="100000"/>
              </a:lnSpc>
              <a:spcBef>
                <a:spcPts val="1600"/>
              </a:spcBef>
              <a:spcAft>
                <a:spcPts val="0"/>
              </a:spcAft>
              <a:buNone/>
            </a:pPr>
            <a:r>
              <a:rPr lang="en" b="1">
                <a:solidFill>
                  <a:srgbClr val="000000"/>
                </a:solidFill>
              </a:rPr>
              <a:t> </a:t>
            </a:r>
            <a:endParaRPr b="1">
              <a:solidFill>
                <a:srgbClr val="000000"/>
              </a:solidFill>
            </a:endParaRPr>
          </a:p>
          <a:p>
            <a:pPr marL="0" lvl="0" indent="0" algn="l" rtl="0">
              <a:lnSpc>
                <a:spcPct val="100000"/>
              </a:lnSpc>
              <a:spcBef>
                <a:spcPts val="1600"/>
              </a:spcBef>
              <a:spcAft>
                <a:spcPts val="0"/>
              </a:spcAft>
              <a:buNone/>
            </a:pPr>
            <a:r>
              <a:rPr lang="en" sz="1400" b="1">
                <a:solidFill>
                  <a:srgbClr val="000000"/>
                </a:solidFill>
              </a:rPr>
              <a:t>OUTPUT FROM RASPBERRY PI:</a:t>
            </a:r>
            <a:r>
              <a:rPr lang="en">
                <a:solidFill>
                  <a:srgbClr val="000000"/>
                </a:solidFill>
              </a:rPr>
              <a:t> </a:t>
            </a:r>
            <a:r>
              <a:rPr lang="en" sz="1600">
                <a:solidFill>
                  <a:srgbClr val="000000"/>
                </a:solidFill>
              </a:rPr>
              <a:t> The first three pictures shows the input that                                                                                  has been taken via pi camera module and thus the code in raspberry pi estimates the infection or crop damage according to our algorithm design that has been shown in next three picture with exact infection percentage.</a:t>
            </a:r>
            <a:r>
              <a:rPr lang="en">
                <a:solidFill>
                  <a:srgbClr val="000000"/>
                </a:solidFill>
              </a:rPr>
              <a:t>                                               </a:t>
            </a:r>
            <a:endParaRPr>
              <a:solidFill>
                <a:srgbClr val="000000"/>
              </a:solidFill>
            </a:endParaRPr>
          </a:p>
          <a:p>
            <a:pPr marL="457200" lvl="0" indent="0" algn="l" rtl="0">
              <a:lnSpc>
                <a:spcPct val="100000"/>
              </a:lnSpc>
              <a:spcBef>
                <a:spcPts val="1600"/>
              </a:spcBef>
              <a:spcAft>
                <a:spcPts val="0"/>
              </a:spcAft>
              <a:buNone/>
            </a:pPr>
            <a:endParaRPr>
              <a:solidFill>
                <a:srgbClr val="000000"/>
              </a:solidFill>
            </a:endParaRPr>
          </a:p>
          <a:p>
            <a:pPr marL="0" lvl="0" indent="0" algn="l" rtl="0">
              <a:lnSpc>
                <a:spcPct val="100000"/>
              </a:lnSpc>
              <a:spcBef>
                <a:spcPts val="1600"/>
              </a:spcBef>
              <a:spcAft>
                <a:spcPts val="1600"/>
              </a:spcAft>
              <a:buNone/>
            </a:pPr>
            <a:endParaRPr>
              <a:solidFill>
                <a:srgbClr val="000000"/>
              </a:solidFill>
            </a:endParaRPr>
          </a:p>
        </p:txBody>
      </p:sp>
      <p:pic>
        <p:nvPicPr>
          <p:cNvPr id="93" name="Google Shape;93;p18"/>
          <p:cNvPicPr preferRelativeResize="0"/>
          <p:nvPr/>
        </p:nvPicPr>
        <p:blipFill>
          <a:blip r:embed="rId3">
            <a:alphaModFix/>
          </a:blip>
          <a:stretch>
            <a:fillRect/>
          </a:stretch>
        </p:blipFill>
        <p:spPr>
          <a:xfrm>
            <a:off x="55849" y="1716593"/>
            <a:ext cx="4428575" cy="1780082"/>
          </a:xfrm>
          <a:prstGeom prst="rect">
            <a:avLst/>
          </a:prstGeom>
          <a:noFill/>
          <a:ln>
            <a:noFill/>
          </a:ln>
        </p:spPr>
      </p:pic>
      <p:pic>
        <p:nvPicPr>
          <p:cNvPr id="94" name="Google Shape;94;p18"/>
          <p:cNvPicPr preferRelativeResize="0"/>
          <p:nvPr/>
        </p:nvPicPr>
        <p:blipFill rotWithShape="1">
          <a:blip r:embed="rId4">
            <a:alphaModFix/>
          </a:blip>
          <a:srcRect l="67189" t="11433" b="9170"/>
          <a:stretch/>
        </p:blipFill>
        <p:spPr>
          <a:xfrm>
            <a:off x="7692475" y="1910700"/>
            <a:ext cx="1429440" cy="1352975"/>
          </a:xfrm>
          <a:prstGeom prst="rect">
            <a:avLst/>
          </a:prstGeom>
          <a:noFill/>
          <a:ln>
            <a:noFill/>
          </a:ln>
        </p:spPr>
      </p:pic>
      <p:pic>
        <p:nvPicPr>
          <p:cNvPr id="95" name="Google Shape;95;p18"/>
          <p:cNvPicPr preferRelativeResize="0"/>
          <p:nvPr/>
        </p:nvPicPr>
        <p:blipFill rotWithShape="1">
          <a:blip r:embed="rId5">
            <a:alphaModFix/>
          </a:blip>
          <a:srcRect l="66520" t="-2627"/>
          <a:stretch/>
        </p:blipFill>
        <p:spPr>
          <a:xfrm>
            <a:off x="6205625" y="1853950"/>
            <a:ext cx="1542699" cy="1352975"/>
          </a:xfrm>
          <a:prstGeom prst="rect">
            <a:avLst/>
          </a:prstGeom>
          <a:noFill/>
          <a:ln>
            <a:noFill/>
          </a:ln>
        </p:spPr>
      </p:pic>
      <p:pic>
        <p:nvPicPr>
          <p:cNvPr id="96" name="Google Shape;96;p18"/>
          <p:cNvPicPr preferRelativeResize="0"/>
          <p:nvPr/>
        </p:nvPicPr>
        <p:blipFill rotWithShape="1">
          <a:blip r:embed="rId6">
            <a:alphaModFix/>
          </a:blip>
          <a:srcRect l="69577" r="1133"/>
          <a:stretch/>
        </p:blipFill>
        <p:spPr>
          <a:xfrm>
            <a:off x="4484425" y="2015100"/>
            <a:ext cx="1665351" cy="114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1043575" y="182200"/>
            <a:ext cx="3376800" cy="56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2. GPS Tracker:</a:t>
            </a:r>
            <a:endParaRPr b="1"/>
          </a:p>
        </p:txBody>
      </p:sp>
      <p:sp>
        <p:nvSpPr>
          <p:cNvPr id="102" name="Google Shape;102;p19"/>
          <p:cNvSpPr txBox="1">
            <a:spLocks noGrp="1"/>
          </p:cNvSpPr>
          <p:nvPr>
            <p:ph type="body" idx="1"/>
          </p:nvPr>
        </p:nvSpPr>
        <p:spPr>
          <a:xfrm>
            <a:off x="144675" y="1003950"/>
            <a:ext cx="1856100" cy="231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rgbClr val="CC4125"/>
                </a:solidFill>
                <a:latin typeface="Arial"/>
                <a:ea typeface="Arial"/>
                <a:cs typeface="Arial"/>
                <a:sym typeface="Arial"/>
              </a:rPr>
              <a:t>The NEO-6M GPS module is a well-performing complete GPS receiver with a built-in 25 x 25 x 4mm ceramic antenna, which provides a strong satellite search capability. With the power and signal indicators, you can monitor the status of the module. It got data backup battery, the module can save the data when the main power is shut down accidentally. Its 3mm mounting holes can ensure easy assembly.</a:t>
            </a:r>
            <a:endParaRPr sz="1000">
              <a:solidFill>
                <a:srgbClr val="CC4125"/>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CC4125"/>
              </a:solidFill>
              <a:latin typeface="Arial"/>
              <a:ea typeface="Arial"/>
              <a:cs typeface="Arial"/>
              <a:sym typeface="Arial"/>
            </a:endParaRPr>
          </a:p>
          <a:p>
            <a:pPr marL="0" lvl="0" indent="0" algn="l" rtl="0">
              <a:lnSpc>
                <a:spcPct val="100000"/>
              </a:lnSpc>
              <a:spcBef>
                <a:spcPts val="0"/>
              </a:spcBef>
              <a:spcAft>
                <a:spcPts val="0"/>
              </a:spcAft>
              <a:buNone/>
            </a:pPr>
            <a:r>
              <a:rPr lang="en" sz="1000">
                <a:solidFill>
                  <a:srgbClr val="CC4125"/>
                </a:solidFill>
                <a:latin typeface="Arial"/>
                <a:ea typeface="Arial"/>
                <a:cs typeface="Arial"/>
                <a:sym typeface="Arial"/>
              </a:rPr>
              <a:t>DEVICE OUTLOOK:</a:t>
            </a:r>
            <a:endParaRPr sz="1000">
              <a:solidFill>
                <a:srgbClr val="CC4125"/>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CC4125"/>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CC4125"/>
              </a:solidFill>
              <a:latin typeface="Arial"/>
              <a:ea typeface="Arial"/>
              <a:cs typeface="Arial"/>
              <a:sym typeface="Arial"/>
            </a:endParaRPr>
          </a:p>
        </p:txBody>
      </p:sp>
      <p:pic>
        <p:nvPicPr>
          <p:cNvPr id="103" name="Google Shape;103;p19"/>
          <p:cNvPicPr preferRelativeResize="0"/>
          <p:nvPr/>
        </p:nvPicPr>
        <p:blipFill>
          <a:blip r:embed="rId3">
            <a:alphaModFix/>
          </a:blip>
          <a:stretch>
            <a:fillRect/>
          </a:stretch>
        </p:blipFill>
        <p:spPr>
          <a:xfrm>
            <a:off x="144675" y="3643725"/>
            <a:ext cx="2005975" cy="1181074"/>
          </a:xfrm>
          <a:prstGeom prst="rect">
            <a:avLst/>
          </a:prstGeom>
          <a:noFill/>
          <a:ln>
            <a:noFill/>
          </a:ln>
        </p:spPr>
      </p:pic>
      <p:sp>
        <p:nvSpPr>
          <p:cNvPr id="104" name="Google Shape;104;p19"/>
          <p:cNvSpPr txBox="1">
            <a:spLocks noGrp="1"/>
          </p:cNvSpPr>
          <p:nvPr>
            <p:ph type="body" idx="1"/>
          </p:nvPr>
        </p:nvSpPr>
        <p:spPr>
          <a:xfrm>
            <a:off x="2189300" y="985025"/>
            <a:ext cx="2997900" cy="3684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solidFill>
                  <a:srgbClr val="000000"/>
                </a:solidFill>
                <a:latin typeface="Arial"/>
                <a:ea typeface="Arial"/>
                <a:cs typeface="Arial"/>
                <a:sym typeface="Arial"/>
              </a:rPr>
              <a:t>WHY AND HOW DID WE IMPLEMENT IT?</a:t>
            </a:r>
            <a:endParaRPr sz="10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000">
                <a:solidFill>
                  <a:srgbClr val="000000"/>
                </a:solidFill>
                <a:latin typeface="Arial"/>
                <a:ea typeface="Arial"/>
                <a:cs typeface="Arial"/>
                <a:sym typeface="Arial"/>
              </a:rPr>
              <a:t>A customized application has been made through which the farmer can track the exact location of Rover from anywhere around the globe by using a customised app that tracks the location on a map which can be zoomed like Google Maps , Our initial idea wasn’t planned like this but later we planned to make it with a customised blynk app so that farmer need not to move along with rover around the field and also if lost can be traced easily.Also it points the most affected areas of the farm (having pest attack severity above a certain threshold value) on the map of field and create database for it and then this data again can be sent to farmer’s mobile so that he can go and can spray the pesticides </a:t>
            </a:r>
            <a:r>
              <a:rPr lang="en" sz="1000" b="1">
                <a:solidFill>
                  <a:srgbClr val="000000"/>
                </a:solidFill>
                <a:latin typeface="Arial"/>
                <a:ea typeface="Arial"/>
                <a:cs typeface="Arial"/>
                <a:sym typeface="Arial"/>
              </a:rPr>
              <a:t>only on the parts where pest attack has been detected</a:t>
            </a:r>
            <a:r>
              <a:rPr lang="en" sz="1000">
                <a:solidFill>
                  <a:srgbClr val="000000"/>
                </a:solidFill>
                <a:latin typeface="Arial"/>
                <a:ea typeface="Arial"/>
                <a:cs typeface="Arial"/>
                <a:sym typeface="Arial"/>
              </a:rPr>
              <a:t> in order to reduce the excess usage of pesticides and to get a better quality crops. </a:t>
            </a:r>
            <a:endParaRPr sz="10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0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p:txBody>
      </p:sp>
      <p:sp>
        <p:nvSpPr>
          <p:cNvPr id="105" name="Google Shape;105;p19"/>
          <p:cNvSpPr txBox="1">
            <a:spLocks noGrp="1"/>
          </p:cNvSpPr>
          <p:nvPr>
            <p:ph type="body" idx="1"/>
          </p:nvPr>
        </p:nvSpPr>
        <p:spPr>
          <a:xfrm>
            <a:off x="5103175" y="221025"/>
            <a:ext cx="2178900" cy="474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rgbClr val="000000"/>
                </a:solidFill>
                <a:latin typeface="Arial"/>
                <a:ea typeface="Arial"/>
                <a:cs typeface="Arial"/>
                <a:sym typeface="Arial"/>
              </a:rPr>
              <a:t>LOOK OF CUSTOMISED APP: </a:t>
            </a:r>
            <a:r>
              <a:rPr lang="en" sz="600" b="1">
                <a:solidFill>
                  <a:srgbClr val="000000"/>
                </a:solidFill>
                <a:latin typeface="Arial"/>
                <a:ea typeface="Arial"/>
                <a:cs typeface="Arial"/>
                <a:sym typeface="Arial"/>
              </a:rPr>
              <a:t>(part1)</a:t>
            </a:r>
            <a:endParaRPr sz="6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000">
                <a:solidFill>
                  <a:srgbClr val="000000"/>
                </a:solidFill>
                <a:latin typeface="Arial"/>
                <a:ea typeface="Arial"/>
                <a:cs typeface="Arial"/>
                <a:sym typeface="Arial"/>
              </a:rPr>
              <a:t>This image shows the exact location i.e. near Arjuna complex at IIITDM where we first tested the output and we can see the exact location of our device very precisely on our customised app.</a:t>
            </a:r>
            <a:endParaRPr sz="1000">
              <a:solidFill>
                <a:srgbClr val="000000"/>
              </a:solidFill>
              <a:latin typeface="Arial"/>
              <a:ea typeface="Arial"/>
              <a:cs typeface="Arial"/>
              <a:sym typeface="Arial"/>
            </a:endParaRPr>
          </a:p>
          <a:p>
            <a:pPr marL="0" lvl="0" indent="0" algn="l" rtl="0">
              <a:spcBef>
                <a:spcPts val="0"/>
              </a:spcBef>
              <a:spcAft>
                <a:spcPts val="0"/>
              </a:spcAft>
              <a:buNone/>
            </a:pPr>
            <a:endParaRPr sz="1700" b="1" u="sng">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000000"/>
              </a:solidFill>
              <a:latin typeface="Arial"/>
              <a:ea typeface="Arial"/>
              <a:cs typeface="Arial"/>
              <a:sym typeface="Arial"/>
            </a:endParaRPr>
          </a:p>
        </p:txBody>
      </p:sp>
      <p:pic>
        <p:nvPicPr>
          <p:cNvPr id="106" name="Google Shape;106;p19"/>
          <p:cNvPicPr preferRelativeResize="0"/>
          <p:nvPr/>
        </p:nvPicPr>
        <p:blipFill>
          <a:blip r:embed="rId4">
            <a:alphaModFix/>
          </a:blip>
          <a:stretch>
            <a:fillRect/>
          </a:stretch>
        </p:blipFill>
        <p:spPr>
          <a:xfrm>
            <a:off x="5375725" y="1753350"/>
            <a:ext cx="1620275" cy="3153775"/>
          </a:xfrm>
          <a:prstGeom prst="rect">
            <a:avLst/>
          </a:prstGeom>
          <a:noFill/>
          <a:ln>
            <a:noFill/>
          </a:ln>
        </p:spPr>
      </p:pic>
      <p:sp>
        <p:nvSpPr>
          <p:cNvPr id="107" name="Google Shape;107;p19"/>
          <p:cNvSpPr txBox="1">
            <a:spLocks noGrp="1"/>
          </p:cNvSpPr>
          <p:nvPr>
            <p:ph type="body" idx="1"/>
          </p:nvPr>
        </p:nvSpPr>
        <p:spPr>
          <a:xfrm>
            <a:off x="7282125" y="158725"/>
            <a:ext cx="1804500" cy="4748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rgbClr val="000000"/>
                </a:solidFill>
                <a:latin typeface="Arial"/>
                <a:ea typeface="Arial"/>
                <a:cs typeface="Arial"/>
                <a:sym typeface="Arial"/>
              </a:rPr>
              <a:t>LOOK OF CUSTOMISED APP</a:t>
            </a:r>
            <a:r>
              <a:rPr lang="en" sz="1200" b="1">
                <a:solidFill>
                  <a:srgbClr val="000000"/>
                </a:solidFill>
                <a:latin typeface="Arial"/>
                <a:ea typeface="Arial"/>
                <a:cs typeface="Arial"/>
                <a:sym typeface="Arial"/>
              </a:rPr>
              <a:t>:</a:t>
            </a:r>
            <a:r>
              <a:rPr lang="en" sz="600" b="1">
                <a:solidFill>
                  <a:srgbClr val="000000"/>
                </a:solidFill>
                <a:latin typeface="Arial"/>
                <a:ea typeface="Arial"/>
                <a:cs typeface="Arial"/>
                <a:sym typeface="Arial"/>
              </a:rPr>
              <a:t>(part 2)</a:t>
            </a:r>
            <a:endParaRPr sz="600" b="1" u="sng">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000">
                <a:solidFill>
                  <a:srgbClr val="000000"/>
                </a:solidFill>
                <a:latin typeface="Arial"/>
                <a:ea typeface="Arial"/>
                <a:cs typeface="Arial"/>
                <a:sym typeface="Arial"/>
              </a:rPr>
              <a:t>You can see, the image shows the location of device which can be properly zoomed in and also exactly shows details like latitude, longitude, speed, satelite ,and direction precisely.</a:t>
            </a:r>
            <a:endParaRPr sz="1000">
              <a:solidFill>
                <a:srgbClr val="000000"/>
              </a:solidFill>
              <a:latin typeface="Arial"/>
              <a:ea typeface="Arial"/>
              <a:cs typeface="Arial"/>
              <a:sym typeface="Arial"/>
            </a:endParaRPr>
          </a:p>
        </p:txBody>
      </p:sp>
      <p:pic>
        <p:nvPicPr>
          <p:cNvPr id="108" name="Google Shape;108;p19"/>
          <p:cNvPicPr preferRelativeResize="0"/>
          <p:nvPr/>
        </p:nvPicPr>
        <p:blipFill>
          <a:blip r:embed="rId5">
            <a:alphaModFix/>
          </a:blip>
          <a:stretch>
            <a:fillRect/>
          </a:stretch>
        </p:blipFill>
        <p:spPr>
          <a:xfrm>
            <a:off x="7394125" y="1772025"/>
            <a:ext cx="1620275" cy="309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317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3. AUTOMATION:</a:t>
            </a:r>
            <a:endParaRPr b="1"/>
          </a:p>
        </p:txBody>
      </p:sp>
      <p:sp>
        <p:nvSpPr>
          <p:cNvPr id="114" name="Google Shape;114;p20"/>
          <p:cNvSpPr txBox="1">
            <a:spLocks noGrp="1"/>
          </p:cNvSpPr>
          <p:nvPr>
            <p:ph type="body" idx="1"/>
          </p:nvPr>
        </p:nvSpPr>
        <p:spPr>
          <a:xfrm>
            <a:off x="311700" y="1152475"/>
            <a:ext cx="28137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b="1"/>
              <a:t>WORKING METHODOLOGY:</a:t>
            </a:r>
            <a:endParaRPr sz="1000" b="1"/>
          </a:p>
          <a:p>
            <a:pPr marL="0" lvl="0" indent="0" algn="ctr" rtl="0">
              <a:spcBef>
                <a:spcPts val="1600"/>
              </a:spcBef>
              <a:spcAft>
                <a:spcPts val="1600"/>
              </a:spcAft>
              <a:buNone/>
            </a:pPr>
            <a:r>
              <a:rPr lang="en" sz="1000">
                <a:solidFill>
                  <a:srgbClr val="000000"/>
                </a:solidFill>
                <a:latin typeface="Arial"/>
                <a:ea typeface="Arial"/>
                <a:cs typeface="Arial"/>
                <a:sym typeface="Arial"/>
              </a:rPr>
              <a:t>Arduino controls the movement of the rover, it has sonar sensors across three sides of the product- left, right and front that tracks the nearby objects and makes sure that the rover doesn’t collide with any obstacle. It can work on uneven surfaces and pass through the obstacles as it has been designed in such a fashion that it can cross or leap over it. The rover will move in a lane of Tomato field for 10 secs and then stops and captures the image of crop( say at left side) and then process it and then move for 10 secs again and follow it till the lane gets over and again move back to same lane to get the images of other ( say right ) side of the lane</a:t>
            </a:r>
            <a:endParaRPr sz="1000"/>
          </a:p>
        </p:txBody>
      </p:sp>
      <p:pic>
        <p:nvPicPr>
          <p:cNvPr id="115" name="Google Shape;115;p20"/>
          <p:cNvPicPr preferRelativeResize="0"/>
          <p:nvPr/>
        </p:nvPicPr>
        <p:blipFill rotWithShape="1">
          <a:blip r:embed="rId3">
            <a:alphaModFix/>
          </a:blip>
          <a:srcRect t="20779" b="31474"/>
          <a:stretch/>
        </p:blipFill>
        <p:spPr>
          <a:xfrm>
            <a:off x="3735638" y="211000"/>
            <a:ext cx="2446024" cy="2069250"/>
          </a:xfrm>
          <a:prstGeom prst="rect">
            <a:avLst/>
          </a:prstGeom>
          <a:noFill/>
          <a:ln>
            <a:noFill/>
          </a:ln>
        </p:spPr>
      </p:pic>
      <p:sp>
        <p:nvSpPr>
          <p:cNvPr id="116" name="Google Shape;116;p20"/>
          <p:cNvSpPr txBox="1">
            <a:spLocks noGrp="1"/>
          </p:cNvSpPr>
          <p:nvPr>
            <p:ph type="body" idx="1"/>
          </p:nvPr>
        </p:nvSpPr>
        <p:spPr>
          <a:xfrm>
            <a:off x="3630400" y="109225"/>
            <a:ext cx="2590800" cy="43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r>
              <a:rPr lang="en" sz="1000">
                <a:solidFill>
                  <a:srgbClr val="000000"/>
                </a:solidFill>
              </a:rPr>
              <a:t>You can see it has got 6 tyres and all tyres are attached with a specific dc motor and all dc motors are controlled by Arduino so that it should move according to user’s need . However along three sides we have attached sonar sensor which takes continuous input of nearby objects and if something very big comes into picture , it stops and moves left or right depending upon situation. </a:t>
            </a: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1600"/>
              </a:spcAft>
              <a:buNone/>
            </a:pPr>
            <a:endParaRPr sz="1000">
              <a:solidFill>
                <a:srgbClr val="000000"/>
              </a:solidFill>
            </a:endParaRPr>
          </a:p>
        </p:txBody>
      </p:sp>
      <p:pic>
        <p:nvPicPr>
          <p:cNvPr id="117" name="Google Shape;117;p20"/>
          <p:cNvPicPr preferRelativeResize="0"/>
          <p:nvPr/>
        </p:nvPicPr>
        <p:blipFill>
          <a:blip r:embed="rId4">
            <a:alphaModFix/>
          </a:blip>
          <a:stretch>
            <a:fillRect/>
          </a:stretch>
        </p:blipFill>
        <p:spPr>
          <a:xfrm>
            <a:off x="6812350" y="152400"/>
            <a:ext cx="1647600" cy="1647600"/>
          </a:xfrm>
          <a:prstGeom prst="rect">
            <a:avLst/>
          </a:prstGeom>
          <a:noFill/>
          <a:ln>
            <a:noFill/>
          </a:ln>
        </p:spPr>
      </p:pic>
      <p:sp>
        <p:nvSpPr>
          <p:cNvPr id="118" name="Google Shape;118;p20"/>
          <p:cNvSpPr txBox="1">
            <a:spLocks noGrp="1"/>
          </p:cNvSpPr>
          <p:nvPr>
            <p:ph type="body" idx="1"/>
          </p:nvPr>
        </p:nvSpPr>
        <p:spPr>
          <a:xfrm>
            <a:off x="6344325" y="152400"/>
            <a:ext cx="2656500" cy="47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l" rtl="0">
              <a:lnSpc>
                <a:spcPct val="100000"/>
              </a:lnSpc>
              <a:spcBef>
                <a:spcPts val="1600"/>
              </a:spcBef>
              <a:spcAft>
                <a:spcPts val="0"/>
              </a:spcAft>
              <a:buNone/>
            </a:pPr>
            <a:r>
              <a:rPr lang="en" sz="1000">
                <a:solidFill>
                  <a:srgbClr val="000000"/>
                </a:solidFill>
              </a:rPr>
              <a:t>PIC SHOWING REAL TIME ULTRASONIC SENSOR.                                       Functionality: </a:t>
            </a: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l" rtl="0">
              <a:lnSpc>
                <a:spcPct val="100000"/>
              </a:lnSpc>
              <a:spcBef>
                <a:spcPts val="1600"/>
              </a:spcBef>
              <a:spcAft>
                <a:spcPts val="0"/>
              </a:spcAft>
              <a:buNone/>
            </a:pPr>
            <a:endParaRPr sz="800">
              <a:solidFill>
                <a:srgbClr val="000000"/>
              </a:solidFill>
              <a:highlight>
                <a:srgbClr val="FFFFFF"/>
              </a:highlight>
              <a:latin typeface="Roboto"/>
              <a:ea typeface="Roboto"/>
              <a:cs typeface="Roboto"/>
              <a:sym typeface="Roboto"/>
            </a:endParaRPr>
          </a:p>
          <a:p>
            <a:pPr marL="0" lvl="0" indent="0" algn="l" rtl="0">
              <a:lnSpc>
                <a:spcPct val="100000"/>
              </a:lnSpc>
              <a:spcBef>
                <a:spcPts val="800"/>
              </a:spcBef>
              <a:spcAft>
                <a:spcPts val="0"/>
              </a:spcAft>
              <a:buNone/>
            </a:pPr>
            <a:r>
              <a:rPr lang="en" sz="1000">
                <a:solidFill>
                  <a:srgbClr val="000000"/>
                </a:solidFill>
                <a:highlight>
                  <a:srgbClr val="FFFFFF"/>
                </a:highlight>
                <a:latin typeface="Roboto"/>
                <a:ea typeface="Roboto"/>
                <a:cs typeface="Roboto"/>
                <a:sym typeface="Roboto"/>
              </a:rPr>
              <a:t>An ultrasonic sensor is an instrument that measures the distance to an object using ultrasonic sound waves.</a:t>
            </a:r>
            <a:endParaRPr sz="1000">
              <a:solidFill>
                <a:srgbClr val="000000"/>
              </a:solidFill>
              <a:highlight>
                <a:srgbClr val="FFFFFF"/>
              </a:highlight>
              <a:latin typeface="Roboto"/>
              <a:ea typeface="Roboto"/>
              <a:cs typeface="Roboto"/>
              <a:sym typeface="Roboto"/>
            </a:endParaRPr>
          </a:p>
          <a:p>
            <a:pPr marL="0" lvl="0" indent="0" algn="l" rtl="0">
              <a:lnSpc>
                <a:spcPct val="100000"/>
              </a:lnSpc>
              <a:spcBef>
                <a:spcPts val="800"/>
              </a:spcBef>
              <a:spcAft>
                <a:spcPts val="0"/>
              </a:spcAft>
              <a:buNone/>
            </a:pPr>
            <a:r>
              <a:rPr lang="en" sz="1000">
                <a:solidFill>
                  <a:srgbClr val="000000"/>
                </a:solidFill>
                <a:highlight>
                  <a:srgbClr val="FFFFFF"/>
                </a:highlight>
                <a:latin typeface="Roboto"/>
                <a:ea typeface="Roboto"/>
                <a:cs typeface="Roboto"/>
                <a:sym typeface="Roboto"/>
              </a:rPr>
              <a:t>An ultrasonic sensor uses a transducer to send and receive ultrasonic pulses that relay back information about an object’s proximity.  </a:t>
            </a:r>
            <a:endParaRPr sz="1000">
              <a:solidFill>
                <a:srgbClr val="000000"/>
              </a:solidFill>
              <a:highlight>
                <a:srgbClr val="FFFFFF"/>
              </a:highlight>
              <a:latin typeface="Roboto"/>
              <a:ea typeface="Roboto"/>
              <a:cs typeface="Roboto"/>
              <a:sym typeface="Roboto"/>
            </a:endParaRPr>
          </a:p>
          <a:p>
            <a:pPr marL="0" lvl="0" indent="0" algn="ctr" rtl="0">
              <a:spcBef>
                <a:spcPts val="8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0"/>
              </a:spcAft>
              <a:buNone/>
            </a:pPr>
            <a:endParaRPr sz="1000">
              <a:solidFill>
                <a:srgbClr val="000000"/>
              </a:solidFill>
            </a:endParaRPr>
          </a:p>
          <a:p>
            <a:pPr marL="0" lvl="0" indent="0" algn="ctr" rtl="0">
              <a:spcBef>
                <a:spcPts val="1600"/>
              </a:spcBef>
              <a:spcAft>
                <a:spcPts val="1600"/>
              </a:spcAft>
              <a:buNone/>
            </a:pPr>
            <a:endParaRPr sz="1000">
              <a:solidFill>
                <a:srgbClr val="000000"/>
              </a:solidFill>
            </a:endParaRPr>
          </a:p>
        </p:txBody>
      </p:sp>
      <p:pic>
        <p:nvPicPr>
          <p:cNvPr id="119" name="Google Shape;119;p20"/>
          <p:cNvPicPr preferRelativeResize="0"/>
          <p:nvPr/>
        </p:nvPicPr>
        <p:blipFill>
          <a:blip r:embed="rId5">
            <a:alphaModFix/>
          </a:blip>
          <a:stretch>
            <a:fillRect/>
          </a:stretch>
        </p:blipFill>
        <p:spPr>
          <a:xfrm>
            <a:off x="6938825" y="2280252"/>
            <a:ext cx="1758951" cy="988750"/>
          </a:xfrm>
          <a:prstGeom prst="rect">
            <a:avLst/>
          </a:prstGeom>
          <a:noFill/>
          <a:ln>
            <a:noFill/>
          </a:ln>
        </p:spPr>
      </p:pic>
      <p:sp>
        <p:nvSpPr>
          <p:cNvPr id="120" name="Google Shape;120;p20"/>
          <p:cNvSpPr txBox="1"/>
          <p:nvPr/>
        </p:nvSpPr>
        <p:spPr>
          <a:xfrm>
            <a:off x="90125" y="4423225"/>
            <a:ext cx="31119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Proxima Nova"/>
                <a:ea typeface="Proxima Nova"/>
                <a:cs typeface="Proxima Nova"/>
                <a:sym typeface="Proxima Nova"/>
              </a:rPr>
              <a:t>This is just a frame of the rover without the subparts attached to it, we couldn’t assemble all the parts together because of the corona outbreak.</a:t>
            </a:r>
            <a:endParaRPr sz="900">
              <a:latin typeface="Proxima Nova"/>
              <a:ea typeface="Proxima Nova"/>
              <a:cs typeface="Proxima Nova"/>
              <a:sym typeface="Proxima Nova"/>
            </a:endParaRPr>
          </a:p>
        </p:txBody>
      </p:sp>
      <p:pic>
        <p:nvPicPr>
          <p:cNvPr id="121" name="Google Shape;121;p20"/>
          <p:cNvPicPr preferRelativeResize="0"/>
          <p:nvPr/>
        </p:nvPicPr>
        <p:blipFill>
          <a:blip r:embed="rId6">
            <a:alphaModFix/>
          </a:blip>
          <a:stretch>
            <a:fillRect/>
          </a:stretch>
        </p:blipFill>
        <p:spPr>
          <a:xfrm>
            <a:off x="3738471" y="211000"/>
            <a:ext cx="1140826" cy="17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83225" y="34650"/>
            <a:ext cx="434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4. ROVER BODY DESIGN:</a:t>
            </a:r>
            <a:endParaRPr b="1"/>
          </a:p>
        </p:txBody>
      </p:sp>
      <p:sp>
        <p:nvSpPr>
          <p:cNvPr id="127" name="Google Shape;127;p21"/>
          <p:cNvSpPr txBox="1">
            <a:spLocks noGrp="1"/>
          </p:cNvSpPr>
          <p:nvPr>
            <p:ph type="body" idx="1"/>
          </p:nvPr>
        </p:nvSpPr>
        <p:spPr>
          <a:xfrm>
            <a:off x="192125" y="559575"/>
            <a:ext cx="8640300" cy="442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8" name="Google Shape;128;p21"/>
          <p:cNvPicPr preferRelativeResize="0"/>
          <p:nvPr/>
        </p:nvPicPr>
        <p:blipFill rotWithShape="1">
          <a:blip r:embed="rId3">
            <a:alphaModFix/>
          </a:blip>
          <a:srcRect t="20528" b="30146"/>
          <a:stretch/>
        </p:blipFill>
        <p:spPr>
          <a:xfrm>
            <a:off x="3592325" y="607350"/>
            <a:ext cx="1747950" cy="1530450"/>
          </a:xfrm>
          <a:prstGeom prst="rect">
            <a:avLst/>
          </a:prstGeom>
          <a:noFill/>
          <a:ln>
            <a:noFill/>
          </a:ln>
        </p:spPr>
      </p:pic>
      <p:pic>
        <p:nvPicPr>
          <p:cNvPr id="129" name="Google Shape;129;p21"/>
          <p:cNvPicPr preferRelativeResize="0"/>
          <p:nvPr/>
        </p:nvPicPr>
        <p:blipFill rotWithShape="1">
          <a:blip r:embed="rId4">
            <a:alphaModFix/>
          </a:blip>
          <a:srcRect t="20779" b="31474"/>
          <a:stretch/>
        </p:blipFill>
        <p:spPr>
          <a:xfrm>
            <a:off x="6859175" y="572713"/>
            <a:ext cx="1891000" cy="1599721"/>
          </a:xfrm>
          <a:prstGeom prst="rect">
            <a:avLst/>
          </a:prstGeom>
          <a:noFill/>
          <a:ln>
            <a:noFill/>
          </a:ln>
        </p:spPr>
      </p:pic>
      <p:sp>
        <p:nvSpPr>
          <p:cNvPr id="130" name="Google Shape;130;p21"/>
          <p:cNvSpPr/>
          <p:nvPr/>
        </p:nvSpPr>
        <p:spPr>
          <a:xfrm>
            <a:off x="2262625" y="1132675"/>
            <a:ext cx="1216500" cy="3564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5429150" y="1183725"/>
            <a:ext cx="1230900" cy="3564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1"/>
          <p:cNvPicPr preferRelativeResize="0"/>
          <p:nvPr/>
        </p:nvPicPr>
        <p:blipFill>
          <a:blip r:embed="rId5">
            <a:alphaModFix/>
          </a:blip>
          <a:stretch>
            <a:fillRect/>
          </a:stretch>
        </p:blipFill>
        <p:spPr>
          <a:xfrm>
            <a:off x="264325" y="2401550"/>
            <a:ext cx="3410075" cy="2237825"/>
          </a:xfrm>
          <a:prstGeom prst="rect">
            <a:avLst/>
          </a:prstGeom>
          <a:noFill/>
          <a:ln>
            <a:noFill/>
          </a:ln>
        </p:spPr>
      </p:pic>
      <p:sp>
        <p:nvSpPr>
          <p:cNvPr id="133" name="Google Shape;133;p21"/>
          <p:cNvSpPr txBox="1">
            <a:spLocks noGrp="1"/>
          </p:cNvSpPr>
          <p:nvPr>
            <p:ph type="body" idx="1"/>
          </p:nvPr>
        </p:nvSpPr>
        <p:spPr>
          <a:xfrm>
            <a:off x="3869075" y="2194500"/>
            <a:ext cx="5022000" cy="267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latin typeface="Arial"/>
                <a:ea typeface="Arial"/>
                <a:cs typeface="Arial"/>
                <a:sym typeface="Arial"/>
              </a:rPr>
              <a:t>THIS BODY DESIGN IS KNOWN AS </a:t>
            </a:r>
            <a:r>
              <a:rPr lang="en" sz="1200" b="1">
                <a:solidFill>
                  <a:srgbClr val="000000"/>
                </a:solidFill>
                <a:latin typeface="Arial"/>
                <a:ea typeface="Arial"/>
                <a:cs typeface="Arial"/>
                <a:sym typeface="Arial"/>
              </a:rPr>
              <a:t>BOGIE DESIGN. </a:t>
            </a:r>
            <a:endParaRPr sz="1200" b="1">
              <a:solidFill>
                <a:srgbClr val="000000"/>
              </a:solidFill>
              <a:latin typeface="Arial"/>
              <a:ea typeface="Arial"/>
              <a:cs typeface="Arial"/>
              <a:sym typeface="Arial"/>
            </a:endParaRPr>
          </a:p>
          <a:p>
            <a:pPr marL="0" lvl="0" indent="0" algn="l" rtl="0">
              <a:lnSpc>
                <a:spcPct val="100000"/>
              </a:lnSpc>
              <a:spcBef>
                <a:spcPts val="1600"/>
              </a:spcBef>
              <a:spcAft>
                <a:spcPts val="1600"/>
              </a:spcAft>
              <a:buNone/>
            </a:pPr>
            <a:r>
              <a:rPr lang="en" sz="1200" b="1">
                <a:solidFill>
                  <a:srgbClr val="000000"/>
                </a:solidFill>
                <a:latin typeface="Arial"/>
                <a:ea typeface="Arial"/>
                <a:cs typeface="Arial"/>
                <a:sym typeface="Arial"/>
              </a:rPr>
              <a:t>ADVANTAGES:                                                                                </a:t>
            </a:r>
            <a:r>
              <a:rPr lang="en" sz="1000">
                <a:solidFill>
                  <a:srgbClr val="000000"/>
                </a:solidFill>
                <a:highlight>
                  <a:schemeClr val="lt1"/>
                </a:highlight>
                <a:latin typeface="Arial"/>
                <a:ea typeface="Arial"/>
                <a:cs typeface="Arial"/>
                <a:sym typeface="Arial"/>
              </a:rPr>
              <a:t>Rocker bogie  is a mechanism primarily used in the mars rovers to overcome the rough terrains while maintaining stability. It is NASA’s favorite mechanism for space vehicles &amp; rovers. It consists of two arms with wheel mounted to each. Both arms are connected through a movable joint. This enables to have a suspension based mechanism that distributes the vehicle load as evenly as possible even on bumps and irregular surfaces. The design consists of a spring free suspension based differential drive system that allows the bogie to move over rocks, pebbles with ease. The sensors and cameras mounted on a rover must be stable to work properly and also to increase their lifespan. More vibrations and jerks lead to faster wear and tear in in sensors, circuit boards and cameras. The rocker bogie mechanism was designed keeping this in mind by providing maximum stability in all terrains.</a:t>
            </a:r>
            <a:endParaRPr sz="1200" b="1">
              <a:solidFill>
                <a:srgbClr val="000000"/>
              </a:solidFill>
              <a:latin typeface="Arial"/>
              <a:ea typeface="Arial"/>
              <a:cs typeface="Arial"/>
              <a:sym typeface="Arial"/>
            </a:endParaRPr>
          </a:p>
        </p:txBody>
      </p:sp>
      <p:pic>
        <p:nvPicPr>
          <p:cNvPr id="134" name="Google Shape;134;p21"/>
          <p:cNvPicPr preferRelativeResize="0"/>
          <p:nvPr/>
        </p:nvPicPr>
        <p:blipFill rotWithShape="1">
          <a:blip r:embed="rId6">
            <a:alphaModFix/>
          </a:blip>
          <a:srcRect l="10138" t="13031" r="13056" b="8370"/>
          <a:stretch/>
        </p:blipFill>
        <p:spPr>
          <a:xfrm>
            <a:off x="192125" y="599075"/>
            <a:ext cx="1957300" cy="1423588"/>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1769</Words>
  <Application>Microsoft Office PowerPoint</Application>
  <PresentationFormat>On-screen Show (16:9)</PresentationFormat>
  <Paragraphs>147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Roboto</vt:lpstr>
      <vt:lpstr>Arial</vt:lpstr>
      <vt:lpstr>Proxima Nova</vt:lpstr>
      <vt:lpstr>Merriweather</vt:lpstr>
      <vt:lpstr>Spearmint</vt:lpstr>
      <vt:lpstr>Farmer’s Friend   </vt:lpstr>
      <vt:lpstr>Problem Statement :  Farmer Assisting System - Helping the farmers increase their crop quality and yield by minimising the use of pesticides in their farms. (SIH)</vt:lpstr>
      <vt:lpstr>How we got this idea?</vt:lpstr>
      <vt:lpstr>What is Organic farming?</vt:lpstr>
      <vt:lpstr>MVP: Minimum Viable Product</vt:lpstr>
      <vt:lpstr>Technologies in FARMER’S FRIEND:</vt:lpstr>
      <vt:lpstr>2. GPS Tracker:</vt:lpstr>
      <vt:lpstr>3. AUTOMATION:</vt:lpstr>
      <vt:lpstr>4. ROVER BODY DESIGN:</vt:lpstr>
      <vt:lpstr>PowerPoint Presentation</vt:lpstr>
      <vt:lpstr>Value Proposition</vt:lpstr>
      <vt:lpstr>PowerPoint Presentation</vt:lpstr>
      <vt:lpstr>PowerPoint Presentation</vt:lpstr>
      <vt:lpstr>PowerPoint Presentation</vt:lpstr>
      <vt:lpstr>PowerPoint Presentation</vt:lpstr>
      <vt:lpstr>Farmer’s Friend Product Cost Estimation sheet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Farmer’s Friend   </dc:title>
  <cp:lastModifiedBy>ranjan yadav</cp:lastModifiedBy>
  <cp:revision>1</cp:revision>
  <dcterms:modified xsi:type="dcterms:W3CDTF">2020-04-07T17:47:50Z</dcterms:modified>
</cp:coreProperties>
</file>